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7" r:id="rId3"/>
    <p:sldId id="278" r:id="rId4"/>
    <p:sldId id="279" r:id="rId5"/>
    <p:sldId id="280" r:id="rId6"/>
    <p:sldId id="281" r:id="rId7"/>
    <p:sldId id="282" r:id="rId8"/>
    <p:sldId id="283" r:id="rId9"/>
    <p:sldId id="284" r:id="rId10"/>
    <p:sldId id="256" r:id="rId11"/>
    <p:sldId id="260" r:id="rId12"/>
    <p:sldId id="261" r:id="rId13"/>
    <p:sldId id="262" r:id="rId14"/>
    <p:sldId id="263" r:id="rId15"/>
    <p:sldId id="264" r:id="rId16"/>
    <p:sldId id="275" r:id="rId17"/>
    <p:sldId id="265" r:id="rId18"/>
    <p:sldId id="271" r:id="rId19"/>
    <p:sldId id="272" r:id="rId20"/>
    <p:sldId id="266" r:id="rId21"/>
    <p:sldId id="268" r:id="rId22"/>
    <p:sldId id="269" r:id="rId23"/>
    <p:sldId id="270" r:id="rId24"/>
    <p:sldId id="259" r:id="rId25"/>
    <p:sldId id="257" r:id="rId26"/>
    <p:sldId id="273" r:id="rId27"/>
    <p:sldId id="274" r:id="rId28"/>
    <p:sldId id="28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78" y="-7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39045A6-9ABF-4BFB-8A6C-52622D96B753}" type="datetimeFigureOut">
              <a:rPr lang="en-GB" smtClean="0"/>
              <a:t>01/10/2015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4197CD-FF58-4661-A1F0-D93482CDFC0E}" type="slidenum">
              <a:rPr lang="en-GB" smtClean="0"/>
              <a:t>‹#›</a:t>
            </a:fld>
            <a:endParaRPr lang="en-GB"/>
          </a:p>
        </p:txBody>
      </p:sp>
    </p:spTree>
    <p:extLst>
      <p:ext uri="{BB962C8B-B14F-4D97-AF65-F5344CB8AC3E}">
        <p14:creationId xmlns:p14="http://schemas.microsoft.com/office/powerpoint/2010/main" val="1601762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9045A6-9ABF-4BFB-8A6C-52622D96B753}" type="datetimeFigureOut">
              <a:rPr lang="en-GB" smtClean="0"/>
              <a:t>01/10/2015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4197CD-FF58-4661-A1F0-D93482CDFC0E}" type="slidenum">
              <a:rPr lang="en-GB" smtClean="0"/>
              <a:t>‹#›</a:t>
            </a:fld>
            <a:endParaRPr lang="en-GB"/>
          </a:p>
        </p:txBody>
      </p:sp>
    </p:spTree>
    <p:extLst>
      <p:ext uri="{BB962C8B-B14F-4D97-AF65-F5344CB8AC3E}">
        <p14:creationId xmlns:p14="http://schemas.microsoft.com/office/powerpoint/2010/main" val="769873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9045A6-9ABF-4BFB-8A6C-52622D96B753}" type="datetimeFigureOut">
              <a:rPr lang="en-GB" smtClean="0"/>
              <a:t>01/10/2015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4197CD-FF58-4661-A1F0-D93482CDFC0E}" type="slidenum">
              <a:rPr lang="en-GB" smtClean="0"/>
              <a:t>‹#›</a:t>
            </a:fld>
            <a:endParaRPr lang="en-GB"/>
          </a:p>
        </p:txBody>
      </p:sp>
    </p:spTree>
    <p:extLst>
      <p:ext uri="{BB962C8B-B14F-4D97-AF65-F5344CB8AC3E}">
        <p14:creationId xmlns:p14="http://schemas.microsoft.com/office/powerpoint/2010/main" val="1647154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9045A6-9ABF-4BFB-8A6C-52622D96B753}" type="datetimeFigureOut">
              <a:rPr lang="en-GB" smtClean="0"/>
              <a:t>01/10/2015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4197CD-FF58-4661-A1F0-D93482CDFC0E}" type="slidenum">
              <a:rPr lang="en-GB" smtClean="0"/>
              <a:t>‹#›</a:t>
            </a:fld>
            <a:endParaRPr lang="en-GB"/>
          </a:p>
        </p:txBody>
      </p:sp>
    </p:spTree>
    <p:extLst>
      <p:ext uri="{BB962C8B-B14F-4D97-AF65-F5344CB8AC3E}">
        <p14:creationId xmlns:p14="http://schemas.microsoft.com/office/powerpoint/2010/main" val="2472735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9045A6-9ABF-4BFB-8A6C-52622D96B753}" type="datetimeFigureOut">
              <a:rPr lang="en-GB" smtClean="0"/>
              <a:t>01/10/2015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4197CD-FF58-4661-A1F0-D93482CDFC0E}" type="slidenum">
              <a:rPr lang="en-GB" smtClean="0"/>
              <a:t>‹#›</a:t>
            </a:fld>
            <a:endParaRPr lang="en-GB"/>
          </a:p>
        </p:txBody>
      </p:sp>
    </p:spTree>
    <p:extLst>
      <p:ext uri="{BB962C8B-B14F-4D97-AF65-F5344CB8AC3E}">
        <p14:creationId xmlns:p14="http://schemas.microsoft.com/office/powerpoint/2010/main" val="187130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39045A6-9ABF-4BFB-8A6C-52622D96B753}" type="datetimeFigureOut">
              <a:rPr lang="en-GB" smtClean="0"/>
              <a:t>01/10/2015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4197CD-FF58-4661-A1F0-D93482CDFC0E}" type="slidenum">
              <a:rPr lang="en-GB" smtClean="0"/>
              <a:t>‹#›</a:t>
            </a:fld>
            <a:endParaRPr lang="en-GB"/>
          </a:p>
        </p:txBody>
      </p:sp>
    </p:spTree>
    <p:extLst>
      <p:ext uri="{BB962C8B-B14F-4D97-AF65-F5344CB8AC3E}">
        <p14:creationId xmlns:p14="http://schemas.microsoft.com/office/powerpoint/2010/main" val="1500780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39045A6-9ABF-4BFB-8A6C-52622D96B753}" type="datetimeFigureOut">
              <a:rPr lang="en-GB" smtClean="0"/>
              <a:t>01/10/2015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4197CD-FF58-4661-A1F0-D93482CDFC0E}" type="slidenum">
              <a:rPr lang="en-GB" smtClean="0"/>
              <a:t>‹#›</a:t>
            </a:fld>
            <a:endParaRPr lang="en-GB"/>
          </a:p>
        </p:txBody>
      </p:sp>
    </p:spTree>
    <p:extLst>
      <p:ext uri="{BB962C8B-B14F-4D97-AF65-F5344CB8AC3E}">
        <p14:creationId xmlns:p14="http://schemas.microsoft.com/office/powerpoint/2010/main" val="373290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39045A6-9ABF-4BFB-8A6C-52622D96B753}" type="datetimeFigureOut">
              <a:rPr lang="en-GB" smtClean="0"/>
              <a:t>01/10/2015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4197CD-FF58-4661-A1F0-D93482CDFC0E}" type="slidenum">
              <a:rPr lang="en-GB" smtClean="0"/>
              <a:t>‹#›</a:t>
            </a:fld>
            <a:endParaRPr lang="en-GB"/>
          </a:p>
        </p:txBody>
      </p:sp>
    </p:spTree>
    <p:extLst>
      <p:ext uri="{BB962C8B-B14F-4D97-AF65-F5344CB8AC3E}">
        <p14:creationId xmlns:p14="http://schemas.microsoft.com/office/powerpoint/2010/main" val="4192197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9045A6-9ABF-4BFB-8A6C-52622D96B753}" type="datetimeFigureOut">
              <a:rPr lang="en-GB" smtClean="0"/>
              <a:t>01/10/2015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4197CD-FF58-4661-A1F0-D93482CDFC0E}" type="slidenum">
              <a:rPr lang="en-GB" smtClean="0"/>
              <a:t>‹#›</a:t>
            </a:fld>
            <a:endParaRPr lang="en-GB"/>
          </a:p>
        </p:txBody>
      </p:sp>
    </p:spTree>
    <p:extLst>
      <p:ext uri="{BB962C8B-B14F-4D97-AF65-F5344CB8AC3E}">
        <p14:creationId xmlns:p14="http://schemas.microsoft.com/office/powerpoint/2010/main" val="400461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9045A6-9ABF-4BFB-8A6C-52622D96B753}" type="datetimeFigureOut">
              <a:rPr lang="en-GB" smtClean="0"/>
              <a:t>01/10/2015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4197CD-FF58-4661-A1F0-D93482CDFC0E}" type="slidenum">
              <a:rPr lang="en-GB" smtClean="0"/>
              <a:t>‹#›</a:t>
            </a:fld>
            <a:endParaRPr lang="en-GB"/>
          </a:p>
        </p:txBody>
      </p:sp>
    </p:spTree>
    <p:extLst>
      <p:ext uri="{BB962C8B-B14F-4D97-AF65-F5344CB8AC3E}">
        <p14:creationId xmlns:p14="http://schemas.microsoft.com/office/powerpoint/2010/main" val="1453291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9045A6-9ABF-4BFB-8A6C-52622D96B753}" type="datetimeFigureOut">
              <a:rPr lang="en-GB" smtClean="0"/>
              <a:t>01/10/2015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4197CD-FF58-4661-A1F0-D93482CDFC0E}" type="slidenum">
              <a:rPr lang="en-GB" smtClean="0"/>
              <a:t>‹#›</a:t>
            </a:fld>
            <a:endParaRPr lang="en-GB"/>
          </a:p>
        </p:txBody>
      </p:sp>
    </p:spTree>
    <p:extLst>
      <p:ext uri="{BB962C8B-B14F-4D97-AF65-F5344CB8AC3E}">
        <p14:creationId xmlns:p14="http://schemas.microsoft.com/office/powerpoint/2010/main" val="2867146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045A6-9ABF-4BFB-8A6C-52622D96B753}" type="datetimeFigureOut">
              <a:rPr lang="en-GB" smtClean="0"/>
              <a:t>01/10/2015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4197CD-FF58-4661-A1F0-D93482CDFC0E}" type="slidenum">
              <a:rPr lang="en-GB" smtClean="0"/>
              <a:t>‹#›</a:t>
            </a:fld>
            <a:endParaRPr lang="en-GB"/>
          </a:p>
        </p:txBody>
      </p:sp>
    </p:spTree>
    <p:extLst>
      <p:ext uri="{BB962C8B-B14F-4D97-AF65-F5344CB8AC3E}">
        <p14:creationId xmlns:p14="http://schemas.microsoft.com/office/powerpoint/2010/main" val="85197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style>
          <a:lnRef idx="0">
            <a:schemeClr val="accent6"/>
          </a:lnRef>
          <a:fillRef idx="3">
            <a:schemeClr val="accent6"/>
          </a:fillRef>
          <a:effectRef idx="3">
            <a:schemeClr val="accent6"/>
          </a:effectRef>
          <a:fontRef idx="minor">
            <a:schemeClr val="lt1"/>
          </a:fontRef>
        </p:style>
        <p:txBody>
          <a:bodyPr/>
          <a:lstStyle/>
          <a:p>
            <a:pPr algn="ctr"/>
            <a:r>
              <a:rPr lang="en-GB" dirty="0" smtClean="0">
                <a:effectLst>
                  <a:outerShdw blurRad="38100" dist="38100" dir="2700000" algn="tl">
                    <a:srgbClr val="000000">
                      <a:alpha val="43137"/>
                    </a:srgbClr>
                  </a:outerShdw>
                </a:effectLst>
              </a:rPr>
              <a:t>The Wars of Unification</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ctr"/>
            <a:r>
              <a:rPr lang="en-GB" sz="4400" dirty="0" smtClean="0"/>
              <a:t>1859 Italian War</a:t>
            </a:r>
          </a:p>
          <a:p>
            <a:pPr algn="ctr"/>
            <a:r>
              <a:rPr lang="en-GB" sz="4400" dirty="0" smtClean="0"/>
              <a:t>1866 Austro-Prussian War</a:t>
            </a:r>
          </a:p>
          <a:p>
            <a:pPr algn="ctr"/>
            <a:r>
              <a:rPr lang="en-GB" sz="4400" dirty="0" smtClean="0"/>
              <a:t>1870-71 Franco-Prussian War</a:t>
            </a:r>
            <a:endParaRPr lang="en-GB" sz="4400" dirty="0"/>
          </a:p>
        </p:txBody>
      </p:sp>
    </p:spTree>
    <p:extLst>
      <p:ext uri="{BB962C8B-B14F-4D97-AF65-F5344CB8AC3E}">
        <p14:creationId xmlns:p14="http://schemas.microsoft.com/office/powerpoint/2010/main" val="1413474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52282"/>
            <a:ext cx="12192000" cy="1712890"/>
          </a:xfrm>
          <a:solidFill>
            <a:schemeClr val="accent6">
              <a:lumMod val="50000"/>
            </a:schemeClr>
          </a:solidFill>
        </p:spPr>
        <p:txBody>
          <a:bodyPr>
            <a:noAutofit/>
          </a:bodyPr>
          <a:lstStyle/>
          <a:p>
            <a:r>
              <a:rPr lang="en-GB" dirty="0" smtClean="0">
                <a:solidFill>
                  <a:schemeClr val="bg1"/>
                </a:solidFill>
                <a:effectLst>
                  <a:outerShdw blurRad="38100" dist="38100" dir="2700000" algn="tl">
                    <a:srgbClr val="000000">
                      <a:alpha val="43137"/>
                    </a:srgbClr>
                  </a:outerShdw>
                </a:effectLst>
              </a:rPr>
              <a:t>How much of a turning point were the Prussian Wars?</a:t>
            </a:r>
            <a:endParaRPr lang="en-GB"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4420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30310"/>
          </a:xfrm>
        </p:spPr>
        <p:style>
          <a:lnRef idx="0">
            <a:schemeClr val="accent6"/>
          </a:lnRef>
          <a:fillRef idx="3">
            <a:schemeClr val="accent6"/>
          </a:fillRef>
          <a:effectRef idx="3">
            <a:schemeClr val="accent6"/>
          </a:effectRef>
          <a:fontRef idx="minor">
            <a:schemeClr val="lt1"/>
          </a:fontRef>
        </p:style>
        <p:txBody>
          <a:bodyPr/>
          <a:lstStyle/>
          <a:p>
            <a:pPr algn="ctr"/>
            <a:r>
              <a:rPr lang="en-GB" dirty="0"/>
              <a:t>1866 Austro-Prussian </a:t>
            </a:r>
            <a:r>
              <a:rPr lang="en-GB" dirty="0" smtClean="0"/>
              <a:t>War</a:t>
            </a:r>
            <a:endParaRPr lang="en-GB" dirty="0"/>
          </a:p>
        </p:txBody>
      </p:sp>
      <p:sp>
        <p:nvSpPr>
          <p:cNvPr id="3" name="Content Placeholder 2"/>
          <p:cNvSpPr>
            <a:spLocks noGrp="1"/>
          </p:cNvSpPr>
          <p:nvPr>
            <p:ph idx="1"/>
          </p:nvPr>
        </p:nvSpPr>
        <p:spPr>
          <a:xfrm>
            <a:off x="735169" y="1516532"/>
            <a:ext cx="10515600" cy="4351338"/>
          </a:xfrm>
        </p:spPr>
        <p:txBody>
          <a:bodyPr/>
          <a:lstStyle/>
          <a:p>
            <a:r>
              <a:rPr lang="en-GB" dirty="0" smtClean="0"/>
              <a:t>German confederation under the Austrian Empire vs. Kingdom of Prussia and Italy </a:t>
            </a:r>
          </a:p>
          <a:p>
            <a:r>
              <a:rPr lang="en-GB" dirty="0" smtClean="0"/>
              <a:t>Led to Prussian dominance over German states and Italians annexed Venetia </a:t>
            </a:r>
          </a:p>
          <a:p>
            <a:r>
              <a:rPr lang="en-GB" dirty="0" smtClean="0"/>
              <a:t>Caused by increasing desire for dominance over central Europe by Austria and Prussia, as well as rise of German nationalism </a:t>
            </a:r>
          </a:p>
          <a:p>
            <a:r>
              <a:rPr lang="en-GB" dirty="0" smtClean="0"/>
              <a:t>Bismarck as chancellor of Prussia – intended for unification? Set up alliance with Italy and ensured neutrality of the other European powers</a:t>
            </a:r>
          </a:p>
          <a:p>
            <a:endParaRPr lang="en-GB" dirty="0"/>
          </a:p>
        </p:txBody>
      </p:sp>
    </p:spTree>
    <p:extLst>
      <p:ext uri="{BB962C8B-B14F-4D97-AF65-F5344CB8AC3E}">
        <p14:creationId xmlns:p14="http://schemas.microsoft.com/office/powerpoint/2010/main" val="3997181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Military reforms</a:t>
            </a:r>
            <a:endParaRPr lang="en-GB" dirty="0"/>
          </a:p>
        </p:txBody>
      </p:sp>
      <p:sp>
        <p:nvSpPr>
          <p:cNvPr id="3" name="Content Placeholder 2"/>
          <p:cNvSpPr>
            <a:spLocks noGrp="1"/>
          </p:cNvSpPr>
          <p:nvPr>
            <p:ph idx="1"/>
          </p:nvPr>
        </p:nvSpPr>
        <p:spPr/>
        <p:txBody>
          <a:bodyPr>
            <a:normAutofit fontScale="92500"/>
          </a:bodyPr>
          <a:lstStyle/>
          <a:p>
            <a:r>
              <a:rPr lang="en-GB" dirty="0" err="1" smtClean="0"/>
              <a:t>Roon</a:t>
            </a:r>
            <a:r>
              <a:rPr lang="en-GB" dirty="0" smtClean="0"/>
              <a:t> and </a:t>
            </a:r>
            <a:r>
              <a:rPr lang="en-GB" dirty="0" err="1" smtClean="0"/>
              <a:t>Moltke</a:t>
            </a:r>
            <a:r>
              <a:rPr lang="en-GB" dirty="0" smtClean="0"/>
              <a:t> </a:t>
            </a:r>
          </a:p>
          <a:p>
            <a:r>
              <a:rPr lang="en-GB" dirty="0" smtClean="0"/>
              <a:t>Conscription</a:t>
            </a:r>
          </a:p>
          <a:p>
            <a:r>
              <a:rPr lang="en-GB" dirty="0" smtClean="0"/>
              <a:t>Prussia had reserve army equal to size of army actually deployed against Austria – so could have dealt with French if they had intervened</a:t>
            </a:r>
          </a:p>
          <a:p>
            <a:r>
              <a:rPr lang="en-GB" dirty="0" smtClean="0"/>
              <a:t>Massive training and drilling of troops for 3 year service – contrasted with Austrian army where conscripts were sent home after induction – so had to be trained from scratch on outbreak of war – PRUSSIANS had much better quality</a:t>
            </a:r>
          </a:p>
          <a:p>
            <a:r>
              <a:rPr lang="en-GB" dirty="0" smtClean="0"/>
              <a:t>Austrians had great heavy cavalry – but no longer decisive as technology advanced</a:t>
            </a:r>
          </a:p>
          <a:p>
            <a:endParaRPr lang="en-GB" dirty="0"/>
          </a:p>
        </p:txBody>
      </p:sp>
    </p:spTree>
    <p:extLst>
      <p:ext uri="{BB962C8B-B14F-4D97-AF65-F5344CB8AC3E}">
        <p14:creationId xmlns:p14="http://schemas.microsoft.com/office/powerpoint/2010/main" val="2093075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smtClean="0"/>
              <a:t>Mobilisation and concentration</a:t>
            </a:r>
            <a:endParaRPr lang="en-GB" dirty="0"/>
          </a:p>
        </p:txBody>
      </p:sp>
      <p:sp>
        <p:nvSpPr>
          <p:cNvPr id="3" name="Content Placeholder 2"/>
          <p:cNvSpPr>
            <a:spLocks noGrp="1"/>
          </p:cNvSpPr>
          <p:nvPr>
            <p:ph idx="1"/>
          </p:nvPr>
        </p:nvSpPr>
        <p:spPr>
          <a:xfrm>
            <a:off x="477253" y="1536867"/>
            <a:ext cx="10515600" cy="4351338"/>
          </a:xfrm>
        </p:spPr>
        <p:txBody>
          <a:bodyPr>
            <a:normAutofit lnSpcReduction="10000"/>
          </a:bodyPr>
          <a:lstStyle/>
          <a:p>
            <a:r>
              <a:rPr lang="en-GB" dirty="0" smtClean="0"/>
              <a:t>Prussian army locally based – had </a:t>
            </a:r>
            <a:r>
              <a:rPr lang="en-GB" dirty="0" err="1" smtClean="0"/>
              <a:t>Korps</a:t>
            </a:r>
            <a:r>
              <a:rPr lang="en-GB" dirty="0" smtClean="0"/>
              <a:t> HQ so reservists lived near their depots – mobilisation would be quick</a:t>
            </a:r>
          </a:p>
          <a:p>
            <a:r>
              <a:rPr lang="en-GB" dirty="0" smtClean="0"/>
              <a:t>Austrians stationed units far from recruitment areas to stop revolts – took weeks to get to units</a:t>
            </a:r>
          </a:p>
          <a:p>
            <a:r>
              <a:rPr lang="en-GB" dirty="0" smtClean="0"/>
              <a:t>Prussia had better railways – could concentrate troops more rapidly – 285,000 men over 5 railway lines and concentrated in 25 days, Austrians only had one railway line </a:t>
            </a:r>
          </a:p>
          <a:p>
            <a:r>
              <a:rPr lang="en-GB" dirty="0" smtClean="0"/>
              <a:t>Railways prioritised army use </a:t>
            </a:r>
          </a:p>
          <a:p>
            <a:r>
              <a:rPr lang="en-GB" dirty="0" smtClean="0"/>
              <a:t>Austrians were more central but Prussians could assemble much quicker – 3 armies to outflank Austrians </a:t>
            </a:r>
          </a:p>
        </p:txBody>
      </p:sp>
    </p:spTree>
    <p:extLst>
      <p:ext uri="{BB962C8B-B14F-4D97-AF65-F5344CB8AC3E}">
        <p14:creationId xmlns:p14="http://schemas.microsoft.com/office/powerpoint/2010/main" val="1121830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Armaments and tactics</a:t>
            </a:r>
            <a:endParaRPr lang="en-GB" dirty="0"/>
          </a:p>
        </p:txBody>
      </p:sp>
      <p:sp>
        <p:nvSpPr>
          <p:cNvPr id="3" name="Content Placeholder 2"/>
          <p:cNvSpPr>
            <a:spLocks noGrp="1"/>
          </p:cNvSpPr>
          <p:nvPr>
            <p:ph idx="1"/>
          </p:nvPr>
        </p:nvSpPr>
        <p:spPr/>
        <p:txBody>
          <a:bodyPr/>
          <a:lstStyle/>
          <a:p>
            <a:r>
              <a:rPr lang="en-GB" dirty="0" smtClean="0"/>
              <a:t>Prussians – </a:t>
            </a:r>
            <a:r>
              <a:rPr lang="en-GB" dirty="0" err="1" smtClean="0"/>
              <a:t>Dreyse</a:t>
            </a:r>
            <a:r>
              <a:rPr lang="en-GB" dirty="0" smtClean="0"/>
              <a:t> needle gun – breech loading</a:t>
            </a:r>
          </a:p>
          <a:p>
            <a:r>
              <a:rPr lang="en-GB" dirty="0" smtClean="0"/>
              <a:t>Austrians adopted shock tactics – coming closer to the enemy despite the better weapons of the Prussians that were much more accurate</a:t>
            </a:r>
          </a:p>
          <a:p>
            <a:r>
              <a:rPr lang="en-GB" dirty="0" smtClean="0"/>
              <a:t>Austrians had superior artillery as it was breech loading rifled cannons, Prussians had muzzle loading, smooth bore – only just starting to see Krupp breech loading – but other Austrian shortcomings prevented artillery being decisive </a:t>
            </a:r>
          </a:p>
          <a:p>
            <a:r>
              <a:rPr lang="en-GB" dirty="0" err="1" smtClean="0"/>
              <a:t>Moltke</a:t>
            </a:r>
            <a:r>
              <a:rPr lang="en-GB" dirty="0" smtClean="0"/>
              <a:t> used ‘mission tactics’ – avoided frontal assaults in favour of mobile skirmishing units </a:t>
            </a:r>
            <a:endParaRPr lang="en-GB" dirty="0"/>
          </a:p>
        </p:txBody>
      </p:sp>
    </p:spTree>
    <p:extLst>
      <p:ext uri="{BB962C8B-B14F-4D97-AF65-F5344CB8AC3E}">
        <p14:creationId xmlns:p14="http://schemas.microsoft.com/office/powerpoint/2010/main" val="4188811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Economy</a:t>
            </a:r>
            <a:endParaRPr lang="en-GB" dirty="0"/>
          </a:p>
        </p:txBody>
      </p:sp>
      <p:sp>
        <p:nvSpPr>
          <p:cNvPr id="3" name="Content Placeholder 2"/>
          <p:cNvSpPr>
            <a:spLocks noGrp="1"/>
          </p:cNvSpPr>
          <p:nvPr>
            <p:ph idx="1"/>
          </p:nvPr>
        </p:nvSpPr>
        <p:spPr/>
        <p:txBody>
          <a:bodyPr/>
          <a:lstStyle/>
          <a:p>
            <a:r>
              <a:rPr lang="en-GB" dirty="0" smtClean="0"/>
              <a:t>Prussian economy growing – could supply armies with breech loading rifles and later with Krupp artillery</a:t>
            </a:r>
          </a:p>
          <a:p>
            <a:r>
              <a:rPr lang="en-GB" dirty="0" smtClean="0"/>
              <a:t>Austrian economy struggling after Franco-Austrian war</a:t>
            </a:r>
          </a:p>
          <a:p>
            <a:r>
              <a:rPr lang="en-GB" dirty="0" smtClean="0"/>
              <a:t>But may not have been that different – so not a decisive factor as much as military reform and organisation</a:t>
            </a:r>
          </a:p>
          <a:p>
            <a:endParaRPr lang="en-GB" dirty="0"/>
          </a:p>
          <a:p>
            <a:r>
              <a:rPr lang="en-GB" dirty="0" smtClean="0"/>
              <a:t>Railways and telegraph used</a:t>
            </a:r>
          </a:p>
          <a:p>
            <a:r>
              <a:rPr lang="en-GB" dirty="0" err="1" smtClean="0"/>
              <a:t>Moltke</a:t>
            </a:r>
            <a:r>
              <a:rPr lang="en-GB" dirty="0" smtClean="0"/>
              <a:t> planned extensively – Prussian General Staff also key</a:t>
            </a:r>
            <a:endParaRPr lang="en-GB" dirty="0"/>
          </a:p>
        </p:txBody>
      </p:sp>
    </p:spTree>
    <p:extLst>
      <p:ext uri="{BB962C8B-B14F-4D97-AF65-F5344CB8AC3E}">
        <p14:creationId xmlns:p14="http://schemas.microsoft.com/office/powerpoint/2010/main" val="36901759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Prussian General Staff</a:t>
            </a:r>
            <a:endParaRPr lang="en-GB" dirty="0"/>
          </a:p>
        </p:txBody>
      </p:sp>
      <p:sp>
        <p:nvSpPr>
          <p:cNvPr id="3" name="Content Placeholder 2"/>
          <p:cNvSpPr>
            <a:spLocks noGrp="1"/>
          </p:cNvSpPr>
          <p:nvPr>
            <p:ph idx="1"/>
          </p:nvPr>
        </p:nvSpPr>
        <p:spPr/>
        <p:txBody>
          <a:bodyPr/>
          <a:lstStyle/>
          <a:p>
            <a:r>
              <a:rPr lang="en-GB" dirty="0" smtClean="0"/>
              <a:t>Career open to the talents</a:t>
            </a:r>
          </a:p>
          <a:p>
            <a:r>
              <a:rPr lang="en-GB" dirty="0" smtClean="0"/>
              <a:t>‘nervous system animating the lumbering body of the army’</a:t>
            </a:r>
          </a:p>
          <a:p>
            <a:r>
              <a:rPr lang="en-GB" dirty="0" err="1" smtClean="0"/>
              <a:t>Berthier</a:t>
            </a:r>
            <a:r>
              <a:rPr lang="en-GB" dirty="0" smtClean="0"/>
              <a:t> and Imperial HQ?</a:t>
            </a:r>
          </a:p>
          <a:p>
            <a:r>
              <a:rPr lang="en-GB" dirty="0" smtClean="0"/>
              <a:t>Planning</a:t>
            </a:r>
          </a:p>
          <a:p>
            <a:endParaRPr lang="en-GB" dirty="0"/>
          </a:p>
        </p:txBody>
      </p:sp>
    </p:spTree>
    <p:extLst>
      <p:ext uri="{BB962C8B-B14F-4D97-AF65-F5344CB8AC3E}">
        <p14:creationId xmlns:p14="http://schemas.microsoft.com/office/powerpoint/2010/main" val="38972193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Battle of </a:t>
            </a:r>
            <a:r>
              <a:rPr lang="en-GB" dirty="0" err="1" smtClean="0"/>
              <a:t>Koniggratz</a:t>
            </a:r>
            <a:endParaRPr lang="en-GB" dirty="0"/>
          </a:p>
        </p:txBody>
      </p:sp>
      <p:sp>
        <p:nvSpPr>
          <p:cNvPr id="3" name="Content Placeholder 2"/>
          <p:cNvSpPr>
            <a:spLocks noGrp="1"/>
          </p:cNvSpPr>
          <p:nvPr>
            <p:ph idx="1"/>
          </p:nvPr>
        </p:nvSpPr>
        <p:spPr/>
        <p:txBody>
          <a:bodyPr/>
          <a:lstStyle/>
          <a:p>
            <a:r>
              <a:rPr lang="en-GB" dirty="0" err="1" smtClean="0"/>
              <a:t>Bendek</a:t>
            </a:r>
            <a:r>
              <a:rPr lang="en-GB" dirty="0"/>
              <a:t> </a:t>
            </a:r>
            <a:r>
              <a:rPr lang="en-GB" dirty="0" smtClean="0"/>
              <a:t>vs. </a:t>
            </a:r>
            <a:r>
              <a:rPr lang="en-GB" dirty="0" err="1" smtClean="0"/>
              <a:t>Moltke</a:t>
            </a:r>
            <a:r>
              <a:rPr lang="en-GB" dirty="0" smtClean="0"/>
              <a:t> </a:t>
            </a:r>
          </a:p>
          <a:p>
            <a:r>
              <a:rPr lang="en-GB" dirty="0" smtClean="0"/>
              <a:t>Austrian army of 240,000 faced Prussian Army of the Elbe 39,000 and First Army 85,000</a:t>
            </a:r>
          </a:p>
          <a:p>
            <a:r>
              <a:rPr lang="en-GB" dirty="0" smtClean="0"/>
              <a:t>Not that well planned?</a:t>
            </a:r>
          </a:p>
          <a:p>
            <a:r>
              <a:rPr lang="en-GB" dirty="0" smtClean="0"/>
              <a:t>Decisive battle where Prussians beat Austrians </a:t>
            </a:r>
          </a:p>
          <a:p>
            <a:r>
              <a:rPr lang="en-GB" dirty="0" smtClean="0"/>
              <a:t>Battlefield concentration, use of multiple units to trap and destroy enemy force between them</a:t>
            </a:r>
          </a:p>
          <a:p>
            <a:r>
              <a:rPr lang="en-GB" dirty="0" err="1" smtClean="0"/>
              <a:t>Benedek’s</a:t>
            </a:r>
            <a:r>
              <a:rPr lang="en-GB" dirty="0" smtClean="0"/>
              <a:t> indecisiveness played a part, as did Prussian organisation, </a:t>
            </a:r>
            <a:r>
              <a:rPr lang="en-GB" dirty="0" err="1" smtClean="0"/>
              <a:t>Dreyse</a:t>
            </a:r>
            <a:r>
              <a:rPr lang="en-GB" dirty="0" smtClean="0"/>
              <a:t> rifles </a:t>
            </a:r>
            <a:endParaRPr lang="en-GB" dirty="0"/>
          </a:p>
        </p:txBody>
      </p:sp>
    </p:spTree>
    <p:extLst>
      <p:ext uri="{BB962C8B-B14F-4D97-AF65-F5344CB8AC3E}">
        <p14:creationId xmlns:p14="http://schemas.microsoft.com/office/powerpoint/2010/main" val="13584528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battlefieldanomalies.com/koniggratz/images/10battlefiel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021" y="159025"/>
            <a:ext cx="10145291" cy="6658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0455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upload.wikimedia.org/wikipedia/commons/1/10/Battle_of_Koniggratz.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2253" y="0"/>
            <a:ext cx="10048875" cy="706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199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style>
          <a:lnRef idx="0">
            <a:schemeClr val="accent6"/>
          </a:lnRef>
          <a:fillRef idx="3">
            <a:schemeClr val="accent6"/>
          </a:fillRef>
          <a:effectRef idx="3">
            <a:schemeClr val="accent6"/>
          </a:effectRef>
          <a:fontRef idx="minor">
            <a:schemeClr val="lt1"/>
          </a:fontRef>
        </p:style>
        <p:txBody>
          <a:bodyPr/>
          <a:lstStyle/>
          <a:p>
            <a:pPr algn="ctr"/>
            <a:r>
              <a:rPr lang="en-GB" dirty="0" smtClean="0">
                <a:effectLst>
                  <a:outerShdw blurRad="38100" dist="38100" dir="2700000" algn="tl">
                    <a:srgbClr val="000000">
                      <a:alpha val="43137"/>
                    </a:srgbClr>
                  </a:outerShdw>
                </a:effectLst>
              </a:rPr>
              <a:t>1859 Italian War of Unification</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657183"/>
            <a:ext cx="10515600" cy="4351338"/>
          </a:xfrm>
        </p:spPr>
        <p:txBody>
          <a:bodyPr>
            <a:normAutofit fontScale="92500" lnSpcReduction="10000"/>
          </a:bodyPr>
          <a:lstStyle/>
          <a:p>
            <a:r>
              <a:rPr lang="en-GB" dirty="0" smtClean="0"/>
              <a:t>Second Italian War of Independence/Austro-Sardinian War/Austro-</a:t>
            </a:r>
            <a:r>
              <a:rPr lang="en-GB" dirty="0" err="1" smtClean="0"/>
              <a:t>Piedmontese</a:t>
            </a:r>
            <a:r>
              <a:rPr lang="en-GB" dirty="0" smtClean="0"/>
              <a:t> War </a:t>
            </a:r>
          </a:p>
          <a:p>
            <a:r>
              <a:rPr lang="en-GB" dirty="0" smtClean="0"/>
              <a:t>French and Kingdom of Sardinia vs. Austrian Empire </a:t>
            </a:r>
          </a:p>
          <a:p>
            <a:r>
              <a:rPr lang="en-GB" dirty="0" smtClean="0"/>
              <a:t>French and Sardinians win – Sardinia takes Lombardy, France take Savoy and Nice </a:t>
            </a:r>
          </a:p>
          <a:p>
            <a:r>
              <a:rPr lang="en-GB" dirty="0" smtClean="0"/>
              <a:t>Leaders: Napoleon III, Victor Emmanuel II, Garibaldi, Cavour vs. Franz Josef I</a:t>
            </a:r>
          </a:p>
          <a:p>
            <a:r>
              <a:rPr lang="en-GB" dirty="0" smtClean="0"/>
              <a:t>Cavour (PM of Piedmont and Sardinia) pushed for unification after Crimean wars – gained support of French in return for giving them Nice and Savoy </a:t>
            </a:r>
          </a:p>
          <a:p>
            <a:r>
              <a:rPr lang="en-GB" dirty="0" smtClean="0"/>
              <a:t>Cavour provoked Austrians into starting war with Sardinia which drew the French in</a:t>
            </a:r>
          </a:p>
          <a:p>
            <a:endParaRPr lang="en-GB" dirty="0" smtClean="0"/>
          </a:p>
          <a:p>
            <a:endParaRPr lang="en-GB" dirty="0"/>
          </a:p>
        </p:txBody>
      </p:sp>
    </p:spTree>
    <p:extLst>
      <p:ext uri="{BB962C8B-B14F-4D97-AF65-F5344CB8AC3E}">
        <p14:creationId xmlns:p14="http://schemas.microsoft.com/office/powerpoint/2010/main" val="39646142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French vs. Prussians and German states</a:t>
            </a:r>
          </a:p>
          <a:p>
            <a:r>
              <a:rPr lang="en-GB" dirty="0" smtClean="0"/>
              <a:t>French worried about balance of power in Europe</a:t>
            </a:r>
          </a:p>
          <a:p>
            <a:r>
              <a:rPr lang="en-GB" dirty="0" smtClean="0"/>
              <a:t>Prussians – quick mobilisation, better training, leadership and better use of technology</a:t>
            </a:r>
          </a:p>
          <a:p>
            <a:r>
              <a:rPr lang="en-GB" dirty="0" smtClean="0"/>
              <a:t>French had 400,000 soldiers, some conscripts, but estimated they could only field 288,000 so brought in universal conscription but couldn’t implement this before war broke out </a:t>
            </a:r>
          </a:p>
          <a:p>
            <a:r>
              <a:rPr lang="en-GB" dirty="0" smtClean="0"/>
              <a:t>French had the Chassepot rifle </a:t>
            </a:r>
          </a:p>
          <a:p>
            <a:r>
              <a:rPr lang="en-GB" dirty="0" smtClean="0"/>
              <a:t>Prussians conscripted and organised – 380,000 troops in 18 days</a:t>
            </a:r>
          </a:p>
          <a:p>
            <a:endParaRPr lang="en-GB" dirty="0"/>
          </a:p>
        </p:txBody>
      </p:sp>
      <p:sp>
        <p:nvSpPr>
          <p:cNvPr id="4" name="Title 1"/>
          <p:cNvSpPr>
            <a:spLocks noGrp="1"/>
          </p:cNvSpPr>
          <p:nvPr>
            <p:ph type="title"/>
          </p:nvPr>
        </p:nvSpPr>
        <p:spPr>
          <a:xfrm>
            <a:off x="0" y="1"/>
            <a:ext cx="12192000" cy="1030310"/>
          </a:xfrm>
        </p:spPr>
        <p:style>
          <a:lnRef idx="0">
            <a:schemeClr val="accent6"/>
          </a:lnRef>
          <a:fillRef idx="3">
            <a:schemeClr val="accent6"/>
          </a:fillRef>
          <a:effectRef idx="3">
            <a:schemeClr val="accent6"/>
          </a:effectRef>
          <a:fontRef idx="minor">
            <a:schemeClr val="lt1"/>
          </a:fontRef>
        </p:style>
        <p:txBody>
          <a:bodyPr/>
          <a:lstStyle/>
          <a:p>
            <a:pPr algn="ctr"/>
            <a:r>
              <a:rPr lang="en-GB" dirty="0" smtClean="0"/>
              <a:t>1870 Franco-Prussian War</a:t>
            </a:r>
            <a:endParaRPr lang="en-GB" dirty="0"/>
          </a:p>
        </p:txBody>
      </p:sp>
    </p:spTree>
    <p:extLst>
      <p:ext uri="{BB962C8B-B14F-4D97-AF65-F5344CB8AC3E}">
        <p14:creationId xmlns:p14="http://schemas.microsoft.com/office/powerpoint/2010/main" val="9804148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battles:</a:t>
            </a:r>
            <a:endParaRPr lang="en-GB" dirty="0"/>
          </a:p>
        </p:txBody>
      </p:sp>
      <p:sp>
        <p:nvSpPr>
          <p:cNvPr id="3" name="Content Placeholder 2"/>
          <p:cNvSpPr>
            <a:spLocks noGrp="1"/>
          </p:cNvSpPr>
          <p:nvPr>
            <p:ph idx="1"/>
          </p:nvPr>
        </p:nvSpPr>
        <p:spPr/>
        <p:txBody>
          <a:bodyPr>
            <a:normAutofit/>
          </a:bodyPr>
          <a:lstStyle/>
          <a:p>
            <a:r>
              <a:rPr lang="en-GB" dirty="0" err="1" smtClean="0"/>
              <a:t>Gravelotte</a:t>
            </a:r>
            <a:r>
              <a:rPr lang="en-GB" dirty="0" smtClean="0"/>
              <a:t>-St </a:t>
            </a:r>
            <a:r>
              <a:rPr lang="en-GB" dirty="0" err="1" smtClean="0"/>
              <a:t>Privat</a:t>
            </a:r>
            <a:r>
              <a:rPr lang="en-GB" dirty="0" smtClean="0"/>
              <a:t>  - largest during war. Prussians had 188,332 vs. French 112,800. French dug trenches and concealed artillery. Prussians advanced and French opened fire – French had better rifles but Prussians had better artillery. Massive </a:t>
            </a:r>
            <a:r>
              <a:rPr lang="en-GB" dirty="0" err="1" smtClean="0"/>
              <a:t>casualities</a:t>
            </a:r>
            <a:r>
              <a:rPr lang="en-GB" dirty="0" smtClean="0"/>
              <a:t>, French retreated </a:t>
            </a:r>
          </a:p>
          <a:p>
            <a:r>
              <a:rPr lang="en-GB" dirty="0" smtClean="0"/>
              <a:t>Siege of Metz and Battle of Sedan – French besieged at Metz, then withdrew to Sedan – encircled by Prussians and Napoleon III ordered them to break out but they couldn’t – Napoleon surrendered and taken prisoner with army . Metz </a:t>
            </a:r>
            <a:r>
              <a:rPr lang="en-GB" dirty="0" err="1" smtClean="0"/>
              <a:t>surrended</a:t>
            </a:r>
            <a:r>
              <a:rPr lang="en-GB" dirty="0" smtClean="0"/>
              <a:t> after 2 months </a:t>
            </a:r>
          </a:p>
        </p:txBody>
      </p:sp>
    </p:spTree>
    <p:extLst>
      <p:ext uri="{BB962C8B-B14F-4D97-AF65-F5344CB8AC3E}">
        <p14:creationId xmlns:p14="http://schemas.microsoft.com/office/powerpoint/2010/main" val="14943677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Siege of Paris</a:t>
            </a:r>
            <a:endParaRPr lang="en-GB" dirty="0"/>
          </a:p>
        </p:txBody>
      </p:sp>
      <p:sp>
        <p:nvSpPr>
          <p:cNvPr id="3" name="Content Placeholder 2"/>
          <p:cNvSpPr>
            <a:spLocks noGrp="1"/>
          </p:cNvSpPr>
          <p:nvPr>
            <p:ph idx="1"/>
          </p:nvPr>
        </p:nvSpPr>
        <p:spPr/>
        <p:txBody>
          <a:bodyPr/>
          <a:lstStyle/>
          <a:p>
            <a:r>
              <a:rPr lang="en-GB" dirty="0" smtClean="0"/>
              <a:t>Germans declared empire and were blockading Paris- French govt. asked for armies to march on Paris and attack from all directions at same time</a:t>
            </a:r>
          </a:p>
          <a:p>
            <a:r>
              <a:rPr lang="en-GB" dirty="0" smtClean="0"/>
              <a:t>Guerrilla attacks on Prussians</a:t>
            </a:r>
          </a:p>
          <a:p>
            <a:r>
              <a:rPr lang="en-GB" dirty="0" smtClean="0"/>
              <a:t>Bismarck wanted bombardment of the city</a:t>
            </a:r>
          </a:p>
          <a:p>
            <a:r>
              <a:rPr lang="en-GB" dirty="0" err="1" smtClean="0"/>
              <a:t>Moltke</a:t>
            </a:r>
            <a:r>
              <a:rPr lang="en-GB" dirty="0" smtClean="0"/>
              <a:t> wanted to occupy but Bismarck won – artillery for 3 weeks</a:t>
            </a:r>
          </a:p>
          <a:p>
            <a:r>
              <a:rPr lang="en-GB" dirty="0" smtClean="0"/>
              <a:t>French outnumbered and defeated</a:t>
            </a:r>
          </a:p>
          <a:p>
            <a:r>
              <a:rPr lang="en-GB" dirty="0" smtClean="0"/>
              <a:t>Similarities to ACW – civilian involvement </a:t>
            </a:r>
            <a:endParaRPr lang="en-GB" dirty="0"/>
          </a:p>
        </p:txBody>
      </p:sp>
    </p:spTree>
    <p:extLst>
      <p:ext uri="{BB962C8B-B14F-4D97-AF65-F5344CB8AC3E}">
        <p14:creationId xmlns:p14="http://schemas.microsoft.com/office/powerpoint/2010/main" val="13048810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Prussians won:	</a:t>
            </a:r>
            <a:endParaRPr lang="en-GB" dirty="0"/>
          </a:p>
        </p:txBody>
      </p:sp>
      <p:sp>
        <p:nvSpPr>
          <p:cNvPr id="3" name="Content Placeholder 2"/>
          <p:cNvSpPr>
            <a:spLocks noGrp="1"/>
          </p:cNvSpPr>
          <p:nvPr>
            <p:ph idx="1"/>
          </p:nvPr>
        </p:nvSpPr>
        <p:spPr/>
        <p:txBody>
          <a:bodyPr>
            <a:normAutofit lnSpcReduction="10000"/>
          </a:bodyPr>
          <a:lstStyle/>
          <a:p>
            <a:r>
              <a:rPr lang="en-GB" dirty="0" smtClean="0"/>
              <a:t>General Staff – could control large fronted war, independence of officers, merit based</a:t>
            </a:r>
          </a:p>
          <a:p>
            <a:r>
              <a:rPr lang="en-GB" dirty="0" smtClean="0"/>
              <a:t>Universal conscription – French population bigger but Germans mobilised more men</a:t>
            </a:r>
          </a:p>
          <a:p>
            <a:r>
              <a:rPr lang="en-GB" dirty="0" smtClean="0"/>
              <a:t>Quick mobilisation – close to depots, use of railways controlled by General Staff</a:t>
            </a:r>
          </a:p>
          <a:p>
            <a:r>
              <a:rPr lang="en-GB" dirty="0" smtClean="0"/>
              <a:t>Diplomatic isolation for the French</a:t>
            </a:r>
          </a:p>
          <a:p>
            <a:r>
              <a:rPr lang="en-GB" dirty="0" smtClean="0"/>
              <a:t>Weapons – chassepot better than </a:t>
            </a:r>
            <a:r>
              <a:rPr lang="en-GB" dirty="0" err="1" smtClean="0"/>
              <a:t>dreyse</a:t>
            </a:r>
            <a:r>
              <a:rPr lang="en-GB" dirty="0" smtClean="0"/>
              <a:t> but French weren’t trained to use it properly. Prussians had better Krupp artillery – range </a:t>
            </a:r>
            <a:r>
              <a:rPr lang="en-GB" smtClean="0"/>
              <a:t>and accuracy</a:t>
            </a:r>
            <a:endParaRPr lang="en-GB"/>
          </a:p>
        </p:txBody>
      </p:sp>
    </p:spTree>
    <p:extLst>
      <p:ext uri="{BB962C8B-B14F-4D97-AF65-F5344CB8AC3E}">
        <p14:creationId xmlns:p14="http://schemas.microsoft.com/office/powerpoint/2010/main" val="3641637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chemeClr val="accent6">
              <a:lumMod val="50000"/>
            </a:schemeClr>
          </a:solidFill>
        </p:spPr>
        <p:txBody>
          <a:bodyPr>
            <a:normAutofit/>
          </a:bodyPr>
          <a:lstStyle/>
          <a:p>
            <a:pPr algn="ctr"/>
            <a:r>
              <a:rPr lang="en-GB" sz="6000" dirty="0" smtClean="0">
                <a:solidFill>
                  <a:schemeClr val="bg1"/>
                </a:solidFill>
                <a:effectLst>
                  <a:outerShdw blurRad="38100" dist="38100" dir="2700000" algn="tl">
                    <a:srgbClr val="000000">
                      <a:alpha val="43137"/>
                    </a:srgbClr>
                  </a:outerShdw>
                </a:effectLst>
              </a:rPr>
              <a:t>Wars of Unification</a:t>
            </a:r>
            <a:endParaRPr lang="en-GB" sz="6000"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GB" dirty="0" smtClean="0"/>
              <a:t>Important for:</a:t>
            </a:r>
          </a:p>
          <a:p>
            <a:pPr>
              <a:buFontTx/>
              <a:buChar char="-"/>
            </a:pPr>
            <a:r>
              <a:rPr lang="en-GB" dirty="0" smtClean="0"/>
              <a:t>Developments in command and control (General Staff)</a:t>
            </a:r>
          </a:p>
          <a:p>
            <a:pPr>
              <a:buFontTx/>
              <a:buChar char="-"/>
            </a:pPr>
            <a:r>
              <a:rPr lang="en-GB" dirty="0" smtClean="0"/>
              <a:t>Use of new weaponry (artillery, breech loading rifles)</a:t>
            </a:r>
          </a:p>
          <a:p>
            <a:pPr>
              <a:buFontTx/>
              <a:buChar char="-"/>
            </a:pPr>
            <a:r>
              <a:rPr lang="en-GB" dirty="0" smtClean="0"/>
              <a:t>Developments in planning and preparation</a:t>
            </a:r>
          </a:p>
          <a:p>
            <a:pPr>
              <a:buFontTx/>
              <a:buChar char="-"/>
            </a:pPr>
            <a:r>
              <a:rPr lang="en-GB" dirty="0" smtClean="0"/>
              <a:t>Industrialisation</a:t>
            </a:r>
            <a:endParaRPr lang="en-GB" dirty="0"/>
          </a:p>
        </p:txBody>
      </p:sp>
    </p:spTree>
    <p:extLst>
      <p:ext uri="{BB962C8B-B14F-4D97-AF65-F5344CB8AC3E}">
        <p14:creationId xmlns:p14="http://schemas.microsoft.com/office/powerpoint/2010/main" val="3081536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2594" y="769557"/>
            <a:ext cx="10515600" cy="5116088"/>
          </a:xfrm>
          <a:solidFill>
            <a:schemeClr val="accent6">
              <a:lumMod val="20000"/>
              <a:lumOff val="80000"/>
            </a:schemeClr>
          </a:solidFill>
        </p:spPr>
        <p:txBody>
          <a:bodyPr>
            <a:normAutofit/>
          </a:bodyPr>
          <a:lstStyle/>
          <a:p>
            <a:pPr marL="0" indent="0" algn="ctr">
              <a:buNone/>
            </a:pPr>
            <a:endParaRPr lang="en-GB" sz="4400" dirty="0" smtClean="0"/>
          </a:p>
          <a:p>
            <a:pPr marL="0" indent="0" algn="ctr">
              <a:buNone/>
            </a:pPr>
            <a:r>
              <a:rPr lang="en-GB" sz="4400" dirty="0" smtClean="0"/>
              <a:t>Do the Prussian reforms represent a </a:t>
            </a:r>
            <a:r>
              <a:rPr lang="en-GB" sz="4400" b="1" u="sng" dirty="0" smtClean="0"/>
              <a:t>turning point </a:t>
            </a:r>
            <a:r>
              <a:rPr lang="en-GB" sz="4400" dirty="0" smtClean="0"/>
              <a:t>in the conduct of war?</a:t>
            </a:r>
          </a:p>
          <a:p>
            <a:pPr marL="0" indent="0" algn="ctr">
              <a:buNone/>
            </a:pPr>
            <a:endParaRPr lang="en-GB" sz="4400" dirty="0"/>
          </a:p>
          <a:p>
            <a:pPr marL="0" indent="0" algn="ctr">
              <a:buNone/>
            </a:pPr>
            <a:r>
              <a:rPr lang="en-GB" sz="4400" dirty="0" smtClean="0"/>
              <a:t>Or are they a part of the </a:t>
            </a:r>
            <a:r>
              <a:rPr lang="en-GB" sz="4400" b="1" u="sng" dirty="0" smtClean="0"/>
              <a:t>continuing evolution </a:t>
            </a:r>
            <a:r>
              <a:rPr lang="en-GB" sz="4400" dirty="0" smtClean="0"/>
              <a:t>of Napoleonic warfare?</a:t>
            </a:r>
            <a:endParaRPr lang="en-GB" sz="4400" dirty="0"/>
          </a:p>
        </p:txBody>
      </p:sp>
    </p:spTree>
    <p:extLst>
      <p:ext uri="{BB962C8B-B14F-4D97-AF65-F5344CB8AC3E}">
        <p14:creationId xmlns:p14="http://schemas.microsoft.com/office/powerpoint/2010/main" val="12103759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079" y="1220317"/>
            <a:ext cx="10515600" cy="4351338"/>
          </a:xfrm>
        </p:spPr>
        <p:txBody>
          <a:bodyPr>
            <a:normAutofit/>
          </a:bodyPr>
          <a:lstStyle/>
          <a:p>
            <a:pPr marL="0" indent="0" algn="ctr">
              <a:buNone/>
            </a:pPr>
            <a:r>
              <a:rPr lang="en-GB" sz="5400" dirty="0" smtClean="0"/>
              <a:t>Technology or army reforms as the decisive factor in the Prussian Wars?</a:t>
            </a:r>
            <a:endParaRPr lang="en-GB" sz="5400" dirty="0"/>
          </a:p>
        </p:txBody>
      </p:sp>
    </p:spTree>
    <p:extLst>
      <p:ext uri="{BB962C8B-B14F-4D97-AF65-F5344CB8AC3E}">
        <p14:creationId xmlns:p14="http://schemas.microsoft.com/office/powerpoint/2010/main" val="1346016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5322" y="1052892"/>
            <a:ext cx="10515600" cy="4351338"/>
          </a:xfrm>
        </p:spPr>
        <p:txBody>
          <a:bodyPr>
            <a:normAutofit/>
          </a:bodyPr>
          <a:lstStyle/>
          <a:p>
            <a:pPr marL="0" indent="0" algn="ctr">
              <a:buNone/>
            </a:pPr>
            <a:r>
              <a:rPr lang="en-GB" sz="6000" dirty="0" err="1" smtClean="0"/>
              <a:t>Moltke</a:t>
            </a:r>
            <a:r>
              <a:rPr lang="en-GB" sz="6000" dirty="0" smtClean="0"/>
              <a:t> – better than Napoleon?</a:t>
            </a:r>
            <a:endParaRPr lang="en-GB" sz="6000" dirty="0"/>
          </a:p>
        </p:txBody>
      </p:sp>
    </p:spTree>
    <p:extLst>
      <p:ext uri="{BB962C8B-B14F-4D97-AF65-F5344CB8AC3E}">
        <p14:creationId xmlns:p14="http://schemas.microsoft.com/office/powerpoint/2010/main" val="26777920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392" y="332656"/>
            <a:ext cx="10972800" cy="6192688"/>
          </a:xfrm>
          <a:solidFill>
            <a:schemeClr val="accent5">
              <a:lumMod val="20000"/>
              <a:lumOff val="80000"/>
            </a:schemeClr>
          </a:solidFill>
        </p:spPr>
        <p:txBody>
          <a:bodyPr>
            <a:normAutofit/>
          </a:bodyPr>
          <a:lstStyle/>
          <a:p>
            <a:pPr lvl="0" algn="ctr"/>
            <a:r>
              <a:rPr lang="en-GB" sz="4000" dirty="0" smtClean="0"/>
              <a:t>Southern </a:t>
            </a:r>
            <a:r>
              <a:rPr lang="en-GB" sz="4000" dirty="0" smtClean="0"/>
              <a:t>leaders, strategies </a:t>
            </a:r>
            <a:r>
              <a:rPr lang="en-GB" sz="4000" dirty="0"/>
              <a:t>and </a:t>
            </a:r>
            <a:r>
              <a:rPr lang="en-GB" sz="4000" dirty="0" smtClean="0"/>
              <a:t>aims </a:t>
            </a:r>
            <a:r>
              <a:rPr lang="en-GB" sz="4000" dirty="0"/>
              <a:t>– 4 (page 58-62</a:t>
            </a:r>
            <a:r>
              <a:rPr lang="en-GB" sz="4000" dirty="0" smtClean="0"/>
              <a:t>)</a:t>
            </a:r>
          </a:p>
          <a:p>
            <a:pPr lvl="0" algn="ctr"/>
            <a:r>
              <a:rPr lang="en-GB" sz="4000" dirty="0" smtClean="0"/>
              <a:t>Northern </a:t>
            </a:r>
            <a:r>
              <a:rPr lang="en-GB" sz="4000" dirty="0" smtClean="0"/>
              <a:t>leaders, strategies </a:t>
            </a:r>
            <a:r>
              <a:rPr lang="en-GB" sz="4000" dirty="0"/>
              <a:t>and aims – 4 (page 58-64</a:t>
            </a:r>
            <a:r>
              <a:rPr lang="en-GB" sz="4000" dirty="0" smtClean="0"/>
              <a:t>)</a:t>
            </a:r>
          </a:p>
          <a:p>
            <a:pPr lvl="0" algn="ctr"/>
            <a:r>
              <a:rPr lang="en-GB" sz="4000" dirty="0" smtClean="0"/>
              <a:t>Organisation </a:t>
            </a:r>
            <a:r>
              <a:rPr lang="en-GB" sz="4000" dirty="0"/>
              <a:t>of north and south - 4  (page 64-66</a:t>
            </a:r>
            <a:r>
              <a:rPr lang="en-GB" sz="4000" dirty="0" smtClean="0"/>
              <a:t>)</a:t>
            </a:r>
          </a:p>
          <a:p>
            <a:pPr lvl="0" algn="ctr"/>
            <a:r>
              <a:rPr lang="en-GB" sz="4000" dirty="0" smtClean="0"/>
              <a:t>Tactics </a:t>
            </a:r>
            <a:r>
              <a:rPr lang="en-GB" sz="4000" dirty="0"/>
              <a:t>including Sherman’s march to the sea - 4 (page 66-69</a:t>
            </a:r>
            <a:r>
              <a:rPr lang="en-GB" sz="4000" dirty="0" smtClean="0"/>
              <a:t>)</a:t>
            </a:r>
            <a:endParaRPr lang="en-GB" sz="4000" dirty="0" smtClean="0"/>
          </a:p>
        </p:txBody>
      </p:sp>
    </p:spTree>
    <p:extLst>
      <p:ext uri="{BB962C8B-B14F-4D97-AF65-F5344CB8AC3E}">
        <p14:creationId xmlns:p14="http://schemas.microsoft.com/office/powerpoint/2010/main" val="1190372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www.worldology.com/Europe/images/pre_war_ital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102" y="232109"/>
            <a:ext cx="10047204" cy="6431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9883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7569" y="983414"/>
            <a:ext cx="11265568" cy="2698250"/>
          </a:xfrm>
        </p:spPr>
        <p:txBody>
          <a:bodyPr/>
          <a:lstStyle/>
          <a:p>
            <a:r>
              <a:rPr lang="en-GB" dirty="0" smtClean="0"/>
              <a:t>French had 170,000 soldiers, 2000 horsemen and 312 guns – led by Napoleon III, split into 5 corps</a:t>
            </a:r>
          </a:p>
          <a:p>
            <a:r>
              <a:rPr lang="en-GB" dirty="0" smtClean="0"/>
              <a:t>Sardinians had 70,000 soldiers, 4000 horsemen and 90 guns, split into 5 divisions </a:t>
            </a:r>
          </a:p>
          <a:p>
            <a:r>
              <a:rPr lang="en-GB" dirty="0" smtClean="0"/>
              <a:t>Austrians had 220,000 soldiers, 824 guns and 22,000 horsemen led by Count </a:t>
            </a:r>
            <a:r>
              <a:rPr lang="en-GB" dirty="0" err="1" smtClean="0"/>
              <a:t>Gyulai</a:t>
            </a:r>
            <a:endParaRPr lang="en-GB" dirty="0" smtClean="0"/>
          </a:p>
          <a:p>
            <a:endParaRPr lang="en-GB" dirty="0"/>
          </a:p>
        </p:txBody>
      </p:sp>
    </p:spTree>
    <p:extLst>
      <p:ext uri="{BB962C8B-B14F-4D97-AF65-F5344CB8AC3E}">
        <p14:creationId xmlns:p14="http://schemas.microsoft.com/office/powerpoint/2010/main" val="1548583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8810" y="478087"/>
            <a:ext cx="11289632" cy="3588587"/>
          </a:xfrm>
        </p:spPr>
        <p:txBody>
          <a:bodyPr/>
          <a:lstStyle/>
          <a:p>
            <a:r>
              <a:rPr lang="en-GB" dirty="0" smtClean="0"/>
              <a:t>At start of war – no French in Italy so massive use of railways to bring in troops</a:t>
            </a:r>
          </a:p>
          <a:p>
            <a:r>
              <a:rPr lang="en-GB" dirty="0" smtClean="0"/>
              <a:t>Austrians planned to quickly defeat Sardinians before facing the French </a:t>
            </a:r>
          </a:p>
          <a:p>
            <a:r>
              <a:rPr lang="en-GB" dirty="0" smtClean="0"/>
              <a:t>However </a:t>
            </a:r>
            <a:r>
              <a:rPr lang="en-GB" dirty="0" err="1" smtClean="0"/>
              <a:t>Gyulai</a:t>
            </a:r>
            <a:r>
              <a:rPr lang="en-GB" dirty="0" smtClean="0"/>
              <a:t> was cautious and heavy rains meant the </a:t>
            </a:r>
            <a:r>
              <a:rPr lang="en-GB" dirty="0" err="1" smtClean="0"/>
              <a:t>Piedmontese</a:t>
            </a:r>
            <a:r>
              <a:rPr lang="en-GB" dirty="0" smtClean="0"/>
              <a:t> could flood rice fields and slow him down</a:t>
            </a:r>
          </a:p>
          <a:p>
            <a:r>
              <a:rPr lang="en-GB" dirty="0" smtClean="0"/>
              <a:t>First battle was at Montebello – Austrians vs. French division – Austrians 3 times as big but French were victorious – </a:t>
            </a:r>
            <a:r>
              <a:rPr lang="en-GB" dirty="0" err="1" smtClean="0"/>
              <a:t>Gyulai</a:t>
            </a:r>
            <a:r>
              <a:rPr lang="en-GB" dirty="0" smtClean="0"/>
              <a:t> became more cautious </a:t>
            </a:r>
            <a:endParaRPr lang="en-GB" dirty="0"/>
          </a:p>
        </p:txBody>
      </p:sp>
    </p:spTree>
    <p:extLst>
      <p:ext uri="{BB962C8B-B14F-4D97-AF65-F5344CB8AC3E}">
        <p14:creationId xmlns:p14="http://schemas.microsoft.com/office/powerpoint/2010/main" val="3405536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Battle of Magenta </a:t>
            </a:r>
            <a:endParaRPr lang="en-GB" dirty="0"/>
          </a:p>
        </p:txBody>
      </p:sp>
      <p:sp>
        <p:nvSpPr>
          <p:cNvPr id="3" name="Content Placeholder 2"/>
          <p:cNvSpPr>
            <a:spLocks noGrp="1"/>
          </p:cNvSpPr>
          <p:nvPr>
            <p:ph idx="1"/>
          </p:nvPr>
        </p:nvSpPr>
        <p:spPr/>
        <p:txBody>
          <a:bodyPr/>
          <a:lstStyle/>
          <a:p>
            <a:r>
              <a:rPr lang="en-GB" dirty="0" smtClean="0"/>
              <a:t>June 1859</a:t>
            </a:r>
          </a:p>
          <a:p>
            <a:r>
              <a:rPr lang="en-GB" dirty="0" smtClean="0"/>
              <a:t>Napoleon III’s army crossed Ticino River and outflanked Austrian right forcing them to retreat</a:t>
            </a:r>
          </a:p>
          <a:p>
            <a:r>
              <a:rPr lang="en-GB" dirty="0" smtClean="0"/>
              <a:t>Challenging geography – canals, streams, orchards prevented elaborate manoeuvre </a:t>
            </a:r>
          </a:p>
          <a:p>
            <a:r>
              <a:rPr lang="en-GB" dirty="0" smtClean="0"/>
              <a:t>Austrians turned houses into fortresses</a:t>
            </a:r>
          </a:p>
          <a:p>
            <a:r>
              <a:rPr lang="en-GB" dirty="0" smtClean="0"/>
              <a:t>French-Sardinian decisive victory – 1,100 </a:t>
            </a:r>
            <a:r>
              <a:rPr lang="en-GB" dirty="0" err="1" smtClean="0"/>
              <a:t>Piedmontese</a:t>
            </a:r>
            <a:r>
              <a:rPr lang="en-GB" dirty="0" smtClean="0"/>
              <a:t> and 58,000 French so mostly French</a:t>
            </a:r>
            <a:endParaRPr lang="en-GB" dirty="0"/>
          </a:p>
        </p:txBody>
      </p:sp>
    </p:spTree>
    <p:extLst>
      <p:ext uri="{BB962C8B-B14F-4D97-AF65-F5344CB8AC3E}">
        <p14:creationId xmlns:p14="http://schemas.microsoft.com/office/powerpoint/2010/main" val="2781087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smtClean="0"/>
              <a:t>Battle of </a:t>
            </a:r>
            <a:r>
              <a:rPr lang="en-GB" dirty="0" err="1" smtClean="0"/>
              <a:t>Solferino</a:t>
            </a:r>
            <a:endParaRPr lang="en-GB" dirty="0"/>
          </a:p>
        </p:txBody>
      </p:sp>
      <p:sp>
        <p:nvSpPr>
          <p:cNvPr id="3" name="Content Placeholder 2"/>
          <p:cNvSpPr>
            <a:spLocks noGrp="1"/>
          </p:cNvSpPr>
          <p:nvPr>
            <p:ph idx="1"/>
          </p:nvPr>
        </p:nvSpPr>
        <p:spPr>
          <a:xfrm>
            <a:off x="260684" y="1325563"/>
            <a:ext cx="11931316" cy="5219616"/>
          </a:xfrm>
        </p:spPr>
        <p:txBody>
          <a:bodyPr>
            <a:normAutofit fontScale="92500" lnSpcReduction="10000"/>
          </a:bodyPr>
          <a:lstStyle/>
          <a:p>
            <a:r>
              <a:rPr lang="en-GB" dirty="0" smtClean="0"/>
              <a:t>138000 French and Sardinian vs. 129000 French</a:t>
            </a:r>
          </a:p>
          <a:p>
            <a:r>
              <a:rPr lang="en-GB" dirty="0" err="1" smtClean="0"/>
              <a:t>Gyulai</a:t>
            </a:r>
            <a:r>
              <a:rPr lang="en-GB" dirty="0" smtClean="0"/>
              <a:t> was removed – Emperor Franz Josef took over as leader</a:t>
            </a:r>
          </a:p>
          <a:p>
            <a:r>
              <a:rPr lang="en-GB" dirty="0" err="1" smtClean="0"/>
              <a:t>Piedmontese</a:t>
            </a:r>
            <a:r>
              <a:rPr lang="en-GB" dirty="0" smtClean="0"/>
              <a:t>-French took Milan and were heading East to beat Austria before Prussians joined in</a:t>
            </a:r>
          </a:p>
          <a:p>
            <a:r>
              <a:rPr lang="en-GB" dirty="0" smtClean="0"/>
              <a:t>French planned counter attack but armies essentially met by accident at </a:t>
            </a:r>
            <a:r>
              <a:rPr lang="en-GB" dirty="0" err="1" smtClean="0"/>
              <a:t>Solferino</a:t>
            </a:r>
            <a:r>
              <a:rPr lang="en-GB" dirty="0" smtClean="0"/>
              <a:t> – uncoordinated </a:t>
            </a:r>
          </a:p>
          <a:p>
            <a:r>
              <a:rPr lang="en-GB" dirty="0" smtClean="0"/>
              <a:t>Fought in three locations – </a:t>
            </a:r>
            <a:r>
              <a:rPr lang="en-GB" dirty="0" err="1"/>
              <a:t>M</a:t>
            </a:r>
            <a:r>
              <a:rPr lang="en-GB" dirty="0" err="1" smtClean="0"/>
              <a:t>edole</a:t>
            </a:r>
            <a:r>
              <a:rPr lang="en-GB" dirty="0" smtClean="0"/>
              <a:t>, </a:t>
            </a:r>
            <a:r>
              <a:rPr lang="en-GB" dirty="0" err="1" smtClean="0"/>
              <a:t>Solferino</a:t>
            </a:r>
            <a:r>
              <a:rPr lang="en-GB" dirty="0" smtClean="0"/>
              <a:t> and San Martino</a:t>
            </a:r>
          </a:p>
          <a:p>
            <a:r>
              <a:rPr lang="en-GB" dirty="0" smtClean="0"/>
              <a:t>French corps held off 3 Austrian corps at </a:t>
            </a:r>
            <a:r>
              <a:rPr lang="en-GB" dirty="0" err="1" smtClean="0"/>
              <a:t>Medole</a:t>
            </a:r>
            <a:r>
              <a:rPr lang="en-GB" dirty="0" smtClean="0"/>
              <a:t> – stopped them joining </a:t>
            </a:r>
            <a:r>
              <a:rPr lang="en-GB" dirty="0" err="1" smtClean="0"/>
              <a:t>Solferino</a:t>
            </a:r>
            <a:r>
              <a:rPr lang="en-GB" dirty="0" smtClean="0"/>
              <a:t> despite having smaller army – </a:t>
            </a:r>
            <a:r>
              <a:rPr lang="en-GB" dirty="0" err="1" smtClean="0"/>
              <a:t>Niel</a:t>
            </a:r>
            <a:r>
              <a:rPr lang="en-GB" dirty="0" smtClean="0"/>
              <a:t> skilled at counter attacks and defending</a:t>
            </a:r>
          </a:p>
          <a:p>
            <a:r>
              <a:rPr lang="en-GB" dirty="0" smtClean="0"/>
              <a:t> </a:t>
            </a:r>
            <a:r>
              <a:rPr lang="en-GB" dirty="0" err="1" smtClean="0"/>
              <a:t>Solferino</a:t>
            </a:r>
            <a:r>
              <a:rPr lang="en-GB" dirty="0" smtClean="0"/>
              <a:t> – French broke through after a day causing Austrian retreat</a:t>
            </a:r>
          </a:p>
          <a:p>
            <a:r>
              <a:rPr lang="en-GB" dirty="0" smtClean="0"/>
              <a:t>San Martino – Sardinians vs Austrians – Austrians under </a:t>
            </a:r>
            <a:r>
              <a:rPr lang="en-GB" dirty="0" err="1" smtClean="0"/>
              <a:t>Benedek</a:t>
            </a:r>
            <a:r>
              <a:rPr lang="en-GB" dirty="0" smtClean="0"/>
              <a:t> were inferior numerically but beat off Sardinians until whole Austrian army retired</a:t>
            </a:r>
          </a:p>
          <a:p>
            <a:pPr marL="0" indent="0">
              <a:buNone/>
            </a:pPr>
            <a:endParaRPr lang="en-GB" dirty="0" smtClean="0"/>
          </a:p>
        </p:txBody>
      </p:sp>
    </p:spTree>
    <p:extLst>
      <p:ext uri="{BB962C8B-B14F-4D97-AF65-F5344CB8AC3E}">
        <p14:creationId xmlns:p14="http://schemas.microsoft.com/office/powerpoint/2010/main" val="3381518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End of War</a:t>
            </a:r>
            <a:endParaRPr lang="en-GB" dirty="0"/>
          </a:p>
        </p:txBody>
      </p:sp>
      <p:sp>
        <p:nvSpPr>
          <p:cNvPr id="3" name="Content Placeholder 2"/>
          <p:cNvSpPr>
            <a:spLocks noGrp="1"/>
          </p:cNvSpPr>
          <p:nvPr>
            <p:ph idx="1"/>
          </p:nvPr>
        </p:nvSpPr>
        <p:spPr/>
        <p:txBody>
          <a:bodyPr/>
          <a:lstStyle/>
          <a:p>
            <a:r>
              <a:rPr lang="en-GB" dirty="0" smtClean="0"/>
              <a:t>French feared German involvement so signed armistice with Austria </a:t>
            </a:r>
          </a:p>
          <a:p>
            <a:r>
              <a:rPr lang="en-GB" dirty="0" smtClean="0"/>
              <a:t>Most of Lombardy went to France who gave this to Sardinia</a:t>
            </a:r>
          </a:p>
          <a:p>
            <a:r>
              <a:rPr lang="en-GB" dirty="0" smtClean="0"/>
              <a:t>Central states occupied by </a:t>
            </a:r>
            <a:r>
              <a:rPr lang="en-GB" dirty="0" err="1" smtClean="0"/>
              <a:t>Piedmontese</a:t>
            </a:r>
            <a:r>
              <a:rPr lang="en-GB" dirty="0" smtClean="0"/>
              <a:t> – meant to be resorted to original rulers but weren’t </a:t>
            </a:r>
          </a:p>
          <a:p>
            <a:r>
              <a:rPr lang="en-GB" dirty="0" smtClean="0"/>
              <a:t>1860 – Central Italian states officially annexed by Sardinia </a:t>
            </a:r>
            <a:endParaRPr lang="en-GB" dirty="0"/>
          </a:p>
        </p:txBody>
      </p:sp>
    </p:spTree>
    <p:extLst>
      <p:ext uri="{BB962C8B-B14F-4D97-AF65-F5344CB8AC3E}">
        <p14:creationId xmlns:p14="http://schemas.microsoft.com/office/powerpoint/2010/main" val="2568147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style>
          <a:lnRef idx="0">
            <a:schemeClr val="accent6"/>
          </a:lnRef>
          <a:fillRef idx="3">
            <a:schemeClr val="accent6"/>
          </a:fillRef>
          <a:effectRef idx="3">
            <a:schemeClr val="accent6"/>
          </a:effectRef>
          <a:fontRef idx="minor">
            <a:schemeClr val="lt1"/>
          </a:fontRef>
        </p:style>
        <p:txBody>
          <a:bodyPr/>
          <a:lstStyle/>
          <a:p>
            <a:pPr algn="ctr"/>
            <a:r>
              <a:rPr lang="en-GB" dirty="0" smtClean="0">
                <a:effectLst>
                  <a:outerShdw blurRad="38100" dist="38100" dir="2700000" algn="tl">
                    <a:srgbClr val="000000">
                      <a:alpha val="43137"/>
                    </a:srgbClr>
                  </a:outerShdw>
                </a:effectLst>
              </a:rPr>
              <a:t>Key aspects:</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61681" y="1593806"/>
            <a:ext cx="11564155" cy="4897146"/>
          </a:xfrm>
        </p:spPr>
        <p:txBody>
          <a:bodyPr>
            <a:normAutofit fontScale="92500" lnSpcReduction="20000"/>
          </a:bodyPr>
          <a:lstStyle/>
          <a:p>
            <a:r>
              <a:rPr lang="en-GB" dirty="0" smtClean="0"/>
              <a:t>Alliances – Piedmont strongly aided by the French</a:t>
            </a:r>
          </a:p>
          <a:p>
            <a:r>
              <a:rPr lang="en-GB" dirty="0" smtClean="0"/>
              <a:t>Generals – </a:t>
            </a:r>
            <a:r>
              <a:rPr lang="en-GB" dirty="0" err="1" smtClean="0"/>
              <a:t>Gyulai</a:t>
            </a:r>
            <a:r>
              <a:rPr lang="en-GB" dirty="0" smtClean="0"/>
              <a:t> over cautious – slow to meet Sardinian’s giving French time to arrive</a:t>
            </a:r>
          </a:p>
          <a:p>
            <a:r>
              <a:rPr lang="en-GB" dirty="0" smtClean="0"/>
              <a:t>Technology – use of railways by French to rapidly deploy troops</a:t>
            </a:r>
          </a:p>
          <a:p>
            <a:r>
              <a:rPr lang="en-GB" dirty="0" smtClean="0"/>
              <a:t>Planning and tactics – French used railways to deploy and supply large armies. Used long range artillery to attack enemy while out of their reach. Frontal column assaults used by French. Mass casualties showed brutality of frontal assaults e.g. 80000 at </a:t>
            </a:r>
            <a:r>
              <a:rPr lang="en-GB" dirty="0" err="1" smtClean="0"/>
              <a:t>Solferino</a:t>
            </a:r>
            <a:endParaRPr lang="en-GB" dirty="0" smtClean="0"/>
          </a:p>
          <a:p>
            <a:r>
              <a:rPr lang="en-GB" dirty="0" smtClean="0"/>
              <a:t>Quality of soldiers – French had good quality and used shock columns at </a:t>
            </a:r>
            <a:r>
              <a:rPr lang="en-GB" dirty="0" err="1" smtClean="0"/>
              <a:t>Solferino</a:t>
            </a:r>
            <a:r>
              <a:rPr lang="en-GB" dirty="0" smtClean="0"/>
              <a:t> against Austrians – very brave</a:t>
            </a:r>
          </a:p>
          <a:p>
            <a:r>
              <a:rPr lang="en-GB" dirty="0" smtClean="0"/>
              <a:t>Command and control – difficult with size of armies (275,000) and not well done – accidental battle at </a:t>
            </a:r>
            <a:r>
              <a:rPr lang="en-GB" dirty="0" err="1" smtClean="0"/>
              <a:t>Solferino</a:t>
            </a:r>
            <a:endParaRPr lang="en-GB" dirty="0"/>
          </a:p>
          <a:p>
            <a:r>
              <a:rPr lang="en-GB" dirty="0" smtClean="0"/>
              <a:t>Public opinion – French entered war due to public sympathy in France and attempt on Napoleon III’s life by an Italian nationalist</a:t>
            </a:r>
          </a:p>
        </p:txBody>
      </p:sp>
    </p:spTree>
    <p:extLst>
      <p:ext uri="{BB962C8B-B14F-4D97-AF65-F5344CB8AC3E}">
        <p14:creationId xmlns:p14="http://schemas.microsoft.com/office/powerpoint/2010/main" val="2767013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1494</Words>
  <Application>Microsoft Office PowerPoint</Application>
  <PresentationFormat>Custom</PresentationFormat>
  <Paragraphs>127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The Wars of Unification</vt:lpstr>
      <vt:lpstr>1859 Italian War of Unification</vt:lpstr>
      <vt:lpstr>PowerPoint Presentation</vt:lpstr>
      <vt:lpstr>PowerPoint Presentation</vt:lpstr>
      <vt:lpstr>PowerPoint Presentation</vt:lpstr>
      <vt:lpstr>Battle of Magenta </vt:lpstr>
      <vt:lpstr>Battle of Solferino</vt:lpstr>
      <vt:lpstr>End of War</vt:lpstr>
      <vt:lpstr>Key aspects:</vt:lpstr>
      <vt:lpstr>How much of a turning point were the Prussian Wars?</vt:lpstr>
      <vt:lpstr>1866 Austro-Prussian War</vt:lpstr>
      <vt:lpstr>Military reforms</vt:lpstr>
      <vt:lpstr>Mobilisation and concentration</vt:lpstr>
      <vt:lpstr>Armaments and tactics</vt:lpstr>
      <vt:lpstr>Economy</vt:lpstr>
      <vt:lpstr>Prussian General Staff</vt:lpstr>
      <vt:lpstr>Battle of Koniggratz</vt:lpstr>
      <vt:lpstr>PowerPoint Presentation</vt:lpstr>
      <vt:lpstr>PowerPoint Presentation</vt:lpstr>
      <vt:lpstr>1870 Franco-Prussian War</vt:lpstr>
      <vt:lpstr>Key battles:</vt:lpstr>
      <vt:lpstr>Siege of Paris</vt:lpstr>
      <vt:lpstr>Why Prussians won: </vt:lpstr>
      <vt:lpstr>Wars of Unification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Wars of Unification</dc:title>
  <dc:creator>Lucinda</dc:creator>
  <cp:lastModifiedBy>Lucinda Wain</cp:lastModifiedBy>
  <cp:revision>12</cp:revision>
  <dcterms:created xsi:type="dcterms:W3CDTF">2014-10-01T19:24:43Z</dcterms:created>
  <dcterms:modified xsi:type="dcterms:W3CDTF">2015-10-01T14:56:18Z</dcterms:modified>
</cp:coreProperties>
</file>