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0" r:id="rId16"/>
    <p:sldId id="271" r:id="rId17"/>
  </p:sldIdLst>
  <p:sldSz cx="9144000" cy="6858000" type="screen4x3"/>
  <p:notesSz cx="67818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78F359-6995-4217-9575-73330630E26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0F31D9D-39DE-4622-A259-DD39C5A1BEB3}" type="datetimeFigureOut">
              <a:rPr lang="en-GB" smtClean="0"/>
              <a:t>16/01/2017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Level Coursework Guidance and Advice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January 2017 – China since 1949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1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Evaluative Language</a:t>
            </a:r>
            <a:r>
              <a:rPr lang="en-GB" dirty="0"/>
              <a:t/>
            </a:r>
            <a:br>
              <a:rPr lang="en-GB" dirty="0"/>
            </a:br>
            <a:r>
              <a:rPr lang="en-GB" sz="1600" dirty="0" smtClean="0"/>
              <a:t>Crucial for highlighting your evaluation of an interpretation or evidence. Vary them!</a:t>
            </a: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Supportive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Strengthened by …</a:t>
            </a:r>
          </a:p>
          <a:p>
            <a:r>
              <a:rPr lang="en-GB" dirty="0" smtClean="0"/>
              <a:t>Validated by …</a:t>
            </a:r>
          </a:p>
          <a:p>
            <a:r>
              <a:rPr lang="en-GB" dirty="0" smtClean="0"/>
              <a:t>Correct because …</a:t>
            </a:r>
          </a:p>
          <a:p>
            <a:r>
              <a:rPr lang="en-GB" dirty="0" smtClean="0"/>
              <a:t>Strong argument because …</a:t>
            </a:r>
          </a:p>
          <a:p>
            <a:r>
              <a:rPr lang="en-GB" dirty="0" smtClean="0"/>
              <a:t>Supported by …</a:t>
            </a:r>
          </a:p>
          <a:p>
            <a:r>
              <a:rPr lang="en-GB" dirty="0" smtClean="0"/>
              <a:t>Proving that …</a:t>
            </a:r>
          </a:p>
          <a:p>
            <a:r>
              <a:rPr lang="en-GB" dirty="0" smtClean="0"/>
              <a:t>A convincing argument …</a:t>
            </a:r>
          </a:p>
          <a:p>
            <a:endParaRPr lang="en-GB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Critical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Undermined by …</a:t>
            </a:r>
          </a:p>
          <a:p>
            <a:r>
              <a:rPr lang="en-GB" dirty="0" smtClean="0"/>
              <a:t>Weakened by …</a:t>
            </a:r>
          </a:p>
          <a:p>
            <a:r>
              <a:rPr lang="en-GB" dirty="0" smtClean="0"/>
              <a:t>Not a convincing view …</a:t>
            </a:r>
          </a:p>
          <a:p>
            <a:r>
              <a:rPr lang="en-GB" dirty="0" smtClean="0"/>
              <a:t>An invalid view …</a:t>
            </a:r>
          </a:p>
          <a:p>
            <a:r>
              <a:rPr lang="en-GB" dirty="0" smtClean="0"/>
              <a:t>Not a strong argument …</a:t>
            </a:r>
          </a:p>
          <a:p>
            <a:r>
              <a:rPr lang="en-GB" dirty="0" smtClean="0"/>
              <a:t>Not convincing …</a:t>
            </a:r>
          </a:p>
          <a:p>
            <a:r>
              <a:rPr lang="en-GB" dirty="0" smtClean="0"/>
              <a:t>Not as strong as …</a:t>
            </a:r>
          </a:p>
          <a:p>
            <a:r>
              <a:rPr lang="en-GB" dirty="0" smtClean="0"/>
              <a:t>Comparatively weak 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22236" y="6021288"/>
            <a:ext cx="489654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Create a list you can refer to and interchange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5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Source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some case, students selected too many sources</a:t>
            </a:r>
          </a:p>
          <a:p>
            <a:r>
              <a:rPr lang="en-GB" dirty="0" smtClean="0"/>
              <a:t>Optimum number is between 12 – 15</a:t>
            </a:r>
          </a:p>
          <a:p>
            <a:r>
              <a:rPr lang="en-GB" dirty="0" smtClean="0"/>
              <a:t>There should be a reasonably even split between primary and secondary sources</a:t>
            </a:r>
          </a:p>
          <a:p>
            <a:r>
              <a:rPr lang="en-GB" dirty="0" smtClean="0"/>
              <a:t>Avoid too many website links – </a:t>
            </a:r>
            <a:r>
              <a:rPr lang="en-GB" dirty="0" err="1" smtClean="0"/>
              <a:t>wikipedia</a:t>
            </a:r>
            <a:r>
              <a:rPr lang="en-GB" dirty="0" smtClean="0"/>
              <a:t>, </a:t>
            </a:r>
            <a:r>
              <a:rPr lang="en-GB" dirty="0" err="1" smtClean="0"/>
              <a:t>encyclopedia</a:t>
            </a:r>
            <a:r>
              <a:rPr lang="en-GB" dirty="0" smtClean="0"/>
              <a:t> references </a:t>
            </a:r>
            <a:r>
              <a:rPr lang="en-GB" dirty="0" err="1" smtClean="0"/>
              <a:t>etc</a:t>
            </a:r>
            <a:r>
              <a:rPr lang="en-GB" dirty="0" smtClean="0"/>
              <a:t> should be avoided – use proper history books and journals</a:t>
            </a:r>
          </a:p>
          <a:p>
            <a:r>
              <a:rPr lang="en-GB" dirty="0" smtClean="0"/>
              <a:t>A more concise selection of sources will allow you to explore them in depth</a:t>
            </a:r>
          </a:p>
          <a:p>
            <a:r>
              <a:rPr lang="en-GB" dirty="0" smtClean="0"/>
              <a:t>Don’t use sources purely to illustrate an interpretation – you must always be evaluating (see previous slides on structure) to establish their strength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8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Essay Length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some cases essays were too long – students reaching for 4,000 words meant that latter sections were ‘bolted on’ with no proper analysis and evaluation. This undermined previous good work</a:t>
            </a:r>
          </a:p>
          <a:p>
            <a:r>
              <a:rPr lang="en-GB" dirty="0" smtClean="0"/>
              <a:t>Aim for 3,500 words total – if you can expand by adding something worthwhile then that’s fine</a:t>
            </a:r>
          </a:p>
          <a:p>
            <a:r>
              <a:rPr lang="en-GB" dirty="0" smtClean="0"/>
              <a:t>Don’t write for the sake of it</a:t>
            </a:r>
          </a:p>
          <a:p>
            <a:r>
              <a:rPr lang="en-GB" dirty="0" smtClean="0"/>
              <a:t>Leave enough space for a well balanced and firm final conclusion</a:t>
            </a:r>
          </a:p>
          <a:p>
            <a:r>
              <a:rPr lang="en-GB" dirty="0" smtClean="0"/>
              <a:t>The desire to fill the word limit led to an excess of source material in some cases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68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Referencing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764904"/>
          </a:xfrm>
        </p:spPr>
        <p:txBody>
          <a:bodyPr/>
          <a:lstStyle/>
          <a:p>
            <a:r>
              <a:rPr lang="en-GB" dirty="0" smtClean="0"/>
              <a:t>Generally this was done well</a:t>
            </a:r>
          </a:p>
          <a:p>
            <a:r>
              <a:rPr lang="en-GB" dirty="0" smtClean="0"/>
              <a:t>Remember, you must have a page number in footnotes for books</a:t>
            </a:r>
          </a:p>
          <a:p>
            <a:r>
              <a:rPr lang="en-GB" dirty="0" smtClean="0"/>
              <a:t>Dates for accessing websites is good – but make sure they are reputable, historically rigorous websites</a:t>
            </a:r>
          </a:p>
          <a:p>
            <a:r>
              <a:rPr lang="en-GB" dirty="0" smtClean="0"/>
              <a:t>Bibliographies were good – keep splitting into primary and secondary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437112"/>
            <a:ext cx="7632848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3891A7"/>
              </a:buClr>
              <a:buFont typeface="Arial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</a:rPr>
              <a:t>When using an historian or primary source, use their name in the essay rather than just a quote with a footnote. </a:t>
            </a:r>
            <a:r>
              <a:rPr lang="en-GB" sz="2200" b="1" dirty="0">
                <a:solidFill>
                  <a:prstClr val="black"/>
                </a:solidFill>
              </a:rPr>
              <a:t>Especially if you are using the historian to evaluate an interpretation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0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Mark Scheme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2602632" cy="4800600"/>
          </a:xfrm>
        </p:spPr>
        <p:txBody>
          <a:bodyPr/>
          <a:lstStyle/>
          <a:p>
            <a:r>
              <a:rPr lang="en-GB" b="1" dirty="0" smtClean="0"/>
              <a:t>AO1 (20 marks)</a:t>
            </a:r>
          </a:p>
          <a:p>
            <a:r>
              <a:rPr lang="en-GB" b="1" dirty="0" smtClean="0"/>
              <a:t>Knowledge and Understanding</a:t>
            </a:r>
          </a:p>
          <a:p>
            <a:r>
              <a:rPr lang="en-GB" dirty="0" smtClean="0"/>
              <a:t>Level 6 (17-20)</a:t>
            </a:r>
          </a:p>
          <a:p>
            <a:r>
              <a:rPr lang="en-GB" dirty="0" smtClean="0"/>
              <a:t>Level 5 (13-16)</a:t>
            </a:r>
          </a:p>
          <a:p>
            <a:r>
              <a:rPr lang="en-GB" dirty="0" smtClean="0"/>
              <a:t>Level 4 (11-12)</a:t>
            </a:r>
            <a:endParaRPr lang="en-GB" dirty="0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3777" y="1556792"/>
            <a:ext cx="2602632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AO2 (10 marks)</a:t>
            </a:r>
          </a:p>
          <a:p>
            <a:r>
              <a:rPr lang="en-GB" b="1" dirty="0" smtClean="0"/>
              <a:t>Assessment of Primary Source</a:t>
            </a:r>
          </a:p>
          <a:p>
            <a:r>
              <a:rPr lang="en-GB" dirty="0" smtClean="0"/>
              <a:t>Level 6 (9-10)</a:t>
            </a:r>
          </a:p>
          <a:p>
            <a:r>
              <a:rPr lang="en-GB" dirty="0" smtClean="0"/>
              <a:t>Level 5 (7-8)</a:t>
            </a:r>
          </a:p>
          <a:p>
            <a:r>
              <a:rPr lang="en-GB" dirty="0" smtClean="0"/>
              <a:t>Level 4 (5-6)</a:t>
            </a:r>
            <a:endParaRPr lang="en-GB" dirty="0"/>
          </a:p>
        </p:txBody>
      </p:sp>
      <p:sp>
        <p:nvSpPr>
          <p:cNvPr id="13" name="Content Placeholder 10"/>
          <p:cNvSpPr txBox="1">
            <a:spLocks/>
          </p:cNvSpPr>
          <p:nvPr/>
        </p:nvSpPr>
        <p:spPr>
          <a:xfrm>
            <a:off x="5508205" y="1556792"/>
            <a:ext cx="2602632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AO3 (10 marks)</a:t>
            </a:r>
          </a:p>
          <a:p>
            <a:r>
              <a:rPr lang="en-GB" b="1" dirty="0" smtClean="0"/>
              <a:t>Assessment of Historian’s Interpretations</a:t>
            </a:r>
          </a:p>
          <a:p>
            <a:r>
              <a:rPr lang="en-GB" dirty="0" smtClean="0"/>
              <a:t>Level 6 (9-10)</a:t>
            </a:r>
          </a:p>
          <a:p>
            <a:r>
              <a:rPr lang="en-GB" dirty="0" smtClean="0"/>
              <a:t>Level 5 (7-8)</a:t>
            </a:r>
          </a:p>
          <a:p>
            <a:r>
              <a:rPr lang="en-GB" dirty="0" smtClean="0"/>
              <a:t>Level 4 (5-6)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4437112"/>
            <a:ext cx="6912768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Note – The mark scheme is top loaded. Dropping out of the top two levels means you can only score  24/40 max. You must be in the top two levels, this means evaluation becomes key. See mark scheme handout to discuss the criteria for Level 6 – excellence and consistency is crucial.</a:t>
            </a:r>
          </a:p>
          <a:p>
            <a:r>
              <a:rPr lang="en-GB" dirty="0" smtClean="0"/>
              <a:t>Half the marks are in AO1 – this means the essay must be driven by knowledge and understanding and critically supported and evaluated by evidence of both kinds (primary and secondary).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5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Marking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800600"/>
          </a:xfrm>
        </p:spPr>
        <p:txBody>
          <a:bodyPr>
            <a:normAutofit/>
          </a:bodyPr>
          <a:lstStyle/>
          <a:p>
            <a:r>
              <a:rPr lang="en-GB" dirty="0" smtClean="0"/>
              <a:t>Here is our marking notes key …</a:t>
            </a:r>
          </a:p>
          <a:p>
            <a:r>
              <a:rPr lang="en-GB" b="1" dirty="0" smtClean="0"/>
              <a:t>EVAL</a:t>
            </a:r>
            <a:r>
              <a:rPr lang="en-GB" dirty="0" smtClean="0"/>
              <a:t> = evaluation</a:t>
            </a:r>
          </a:p>
          <a:p>
            <a:r>
              <a:rPr lang="en-GB" b="1" dirty="0" smtClean="0"/>
              <a:t>INT</a:t>
            </a:r>
            <a:r>
              <a:rPr lang="en-GB" dirty="0" smtClean="0"/>
              <a:t> = interpretation</a:t>
            </a:r>
          </a:p>
          <a:p>
            <a:r>
              <a:rPr lang="en-GB" b="1" dirty="0" smtClean="0"/>
              <a:t>ALT INT </a:t>
            </a:r>
            <a:r>
              <a:rPr lang="en-GB" dirty="0" smtClean="0"/>
              <a:t>= alternative interpretation</a:t>
            </a:r>
          </a:p>
          <a:p>
            <a:r>
              <a:rPr lang="en-GB" b="1" dirty="0" smtClean="0"/>
              <a:t>OK</a:t>
            </a:r>
            <a:r>
              <a:rPr lang="en-GB" dirty="0" smtClean="0"/>
              <a:t> = own knowledge</a:t>
            </a:r>
          </a:p>
          <a:p>
            <a:r>
              <a:rPr lang="en-GB" b="1" dirty="0" smtClean="0"/>
              <a:t>FOC</a:t>
            </a:r>
            <a:r>
              <a:rPr lang="en-GB" dirty="0" smtClean="0"/>
              <a:t> = focus on question</a:t>
            </a:r>
          </a:p>
          <a:p>
            <a:r>
              <a:rPr lang="en-GB" b="1" dirty="0" smtClean="0"/>
              <a:t>J’MENT</a:t>
            </a:r>
            <a:r>
              <a:rPr lang="en-GB" dirty="0" smtClean="0"/>
              <a:t> = </a:t>
            </a:r>
            <a:r>
              <a:rPr lang="en-GB" dirty="0" smtClean="0"/>
              <a:t>judgement</a:t>
            </a:r>
            <a:endParaRPr lang="en-GB" dirty="0" smtClean="0"/>
          </a:p>
          <a:p>
            <a:r>
              <a:rPr lang="en-GB" b="1" dirty="0" smtClean="0"/>
              <a:t>HIST</a:t>
            </a:r>
            <a:r>
              <a:rPr lang="en-GB" dirty="0" smtClean="0"/>
              <a:t> = use of secondary source</a:t>
            </a:r>
          </a:p>
          <a:p>
            <a:r>
              <a:rPr lang="en-GB" b="1" dirty="0" smtClean="0"/>
              <a:t>PS</a:t>
            </a:r>
            <a:r>
              <a:rPr lang="en-GB" dirty="0" smtClean="0"/>
              <a:t> = use of primary source</a:t>
            </a:r>
            <a:endParaRPr lang="en-GB" dirty="0"/>
          </a:p>
        </p:txBody>
      </p:sp>
      <p:pic>
        <p:nvPicPr>
          <p:cNvPr id="4" name="Picture 3" descr="Image result for ke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94946"/>
            <a:ext cx="3168352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25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next essay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Only have ONE version – avoids silly errors</a:t>
            </a:r>
          </a:p>
          <a:p>
            <a:r>
              <a:rPr lang="en-GB" dirty="0" smtClean="0"/>
              <a:t>Get writing as soon as you can</a:t>
            </a:r>
          </a:p>
          <a:p>
            <a:r>
              <a:rPr lang="en-GB" dirty="0" smtClean="0"/>
              <a:t>Use the highlighter tool on word to check you are evaluating – use different colours to highlight source evaluation, evaluation by own knowledge and overall evaluation of the interpretation</a:t>
            </a:r>
          </a:p>
          <a:p>
            <a:r>
              <a:rPr lang="en-GB" dirty="0" smtClean="0"/>
              <a:t>This should give you a good visual blend of how your essay is progressing – there should be a good and even mix of colours</a:t>
            </a:r>
          </a:p>
          <a:p>
            <a:r>
              <a:rPr lang="en-GB" dirty="0" smtClean="0"/>
              <a:t>Finish early – get it finished a week before the deadline and then edit and refine</a:t>
            </a:r>
          </a:p>
          <a:p>
            <a:r>
              <a:rPr lang="en-GB" b="1" dirty="0" smtClean="0"/>
              <a:t>Deadline is 4pm on Tuesday 18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</a:t>
            </a:r>
          </a:p>
          <a:p>
            <a:r>
              <a:rPr lang="en-GB" b="1" dirty="0" smtClean="0"/>
              <a:t>You can only answer questions from the second set of questions (1962 onwards)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06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Successes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Good focus, generally answering the question</a:t>
            </a:r>
          </a:p>
          <a:p>
            <a:r>
              <a:rPr lang="en-GB" sz="2400" dirty="0" smtClean="0"/>
              <a:t>Reaching sound judgements in the main</a:t>
            </a:r>
          </a:p>
          <a:p>
            <a:r>
              <a:rPr lang="en-GB" sz="2400" dirty="0" smtClean="0"/>
              <a:t>Source material was varied and well found</a:t>
            </a:r>
          </a:p>
          <a:p>
            <a:r>
              <a:rPr lang="en-GB" sz="2400" dirty="0" smtClean="0"/>
              <a:t>Most students managed the deadline</a:t>
            </a:r>
          </a:p>
          <a:p>
            <a:r>
              <a:rPr lang="en-GB" sz="2400" dirty="0" smtClean="0"/>
              <a:t>Different interpretations were identified and discussed</a:t>
            </a:r>
          </a:p>
          <a:p>
            <a:r>
              <a:rPr lang="en-GB" sz="2400" dirty="0" smtClean="0"/>
              <a:t>Good levels of accurate and detailed contextual own knowledge</a:t>
            </a:r>
          </a:p>
          <a:p>
            <a:r>
              <a:rPr lang="en-GB" sz="2400" dirty="0" smtClean="0"/>
              <a:t>You all produced the basis for a successful essay …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45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Areas for focus for essay 2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better general structure, avoiding short, disjointed paragraphs, is needed</a:t>
            </a:r>
          </a:p>
          <a:p>
            <a:r>
              <a:rPr lang="en-GB" dirty="0" smtClean="0"/>
              <a:t>Specific structure of building an analysis of an interpretation and evaluating it with primary or secondary material needs developing</a:t>
            </a:r>
          </a:p>
          <a:p>
            <a:r>
              <a:rPr lang="en-GB" dirty="0" smtClean="0"/>
              <a:t>The </a:t>
            </a:r>
            <a:r>
              <a:rPr lang="en-GB" dirty="0"/>
              <a:t>critical evaluation of source material must be more </a:t>
            </a:r>
            <a:r>
              <a:rPr lang="en-GB" dirty="0" smtClean="0"/>
              <a:t>consistent</a:t>
            </a:r>
          </a:p>
          <a:p>
            <a:r>
              <a:rPr lang="en-GB" dirty="0" smtClean="0"/>
              <a:t>Selection of sources could be better (including not so many)</a:t>
            </a:r>
          </a:p>
          <a:p>
            <a:r>
              <a:rPr lang="en-GB" dirty="0" smtClean="0"/>
              <a:t>Use of evaluative language and phrases can be improved</a:t>
            </a:r>
          </a:p>
          <a:p>
            <a:r>
              <a:rPr lang="en-GB" dirty="0" smtClean="0"/>
              <a:t>In some cases, writing a little less and covering fewer ideas in more detail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6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General essay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 many used short paragraphs in their essay</a:t>
            </a:r>
          </a:p>
          <a:p>
            <a:r>
              <a:rPr lang="en-GB" dirty="0" smtClean="0"/>
              <a:t>This does not allow ideas to develop properly or your work to flow – both stylistically or analytically</a:t>
            </a:r>
          </a:p>
          <a:p>
            <a:r>
              <a:rPr lang="en-GB" dirty="0" smtClean="0"/>
              <a:t>Short paragraphs makes your work disjointed</a:t>
            </a:r>
          </a:p>
          <a:p>
            <a:r>
              <a:rPr lang="en-GB" dirty="0" smtClean="0"/>
              <a:t>Lengthen the paragraphs to allow you to develop the structure of assessing an interpretation and evaluating it with own knowledge, sources etc.</a:t>
            </a:r>
          </a:p>
          <a:p>
            <a:r>
              <a:rPr lang="en-GB" dirty="0" smtClean="0"/>
              <a:t>As a general guide, ½ page to ¾ of a page for a paragraph</a:t>
            </a:r>
          </a:p>
          <a:p>
            <a:r>
              <a:rPr lang="en-GB" dirty="0" smtClean="0"/>
              <a:t>There is no need to write in headings for each theme or interpretation – we will be able to work it out from your 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1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Structure for assessing a theme or 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crucial for successfully writing this essay – and is also the trickiest bit to master</a:t>
            </a:r>
          </a:p>
          <a:p>
            <a:r>
              <a:rPr lang="en-GB" dirty="0" smtClean="0"/>
              <a:t>There is somewhat of a formula to follow that will allow you to analyse a given interpretation combining own knowledge, context, primary sources, secondary sources and evaluation</a:t>
            </a:r>
          </a:p>
          <a:p>
            <a:r>
              <a:rPr lang="en-GB" dirty="0" smtClean="0"/>
              <a:t>You won’t do all of these at once, it needs to be carefully structured</a:t>
            </a:r>
          </a:p>
          <a:p>
            <a:r>
              <a:rPr lang="en-GB" dirty="0" smtClean="0"/>
              <a:t>Your themes will always start with an interpretation from your own knowledge – not from a source</a:t>
            </a:r>
          </a:p>
          <a:p>
            <a:r>
              <a:rPr lang="en-GB" dirty="0" smtClean="0"/>
              <a:t>You can then evaluate that interpretation using knowledge and / or source material</a:t>
            </a:r>
          </a:p>
          <a:p>
            <a:r>
              <a:rPr lang="en-GB" dirty="0" smtClean="0"/>
              <a:t>The process will differ a little dependent if you use a primary or secondary source to support or challenge (see next slides)</a:t>
            </a:r>
          </a:p>
        </p:txBody>
      </p:sp>
    </p:spTree>
    <p:extLst>
      <p:ext uri="{BB962C8B-B14F-4D97-AF65-F5344CB8AC3E}">
        <p14:creationId xmlns:p14="http://schemas.microsoft.com/office/powerpoint/2010/main" val="40429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Structure 1 – own knowledge only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064896" cy="892696"/>
          </a:xfrm>
          <a:solidFill>
            <a:schemeClr val="accent2"/>
          </a:solidFill>
        </p:spPr>
        <p:txBody>
          <a:bodyPr/>
          <a:lstStyle/>
          <a:p>
            <a:pPr marL="114300" indent="0" algn="ctr">
              <a:buNone/>
            </a:pPr>
            <a:r>
              <a:rPr lang="en-GB" dirty="0" smtClean="0"/>
              <a:t> Step 1 - Start with interpretation from own knowledge </a:t>
            </a:r>
          </a:p>
          <a:p>
            <a:pPr marL="114300" indent="0" algn="ctr">
              <a:buNone/>
            </a:pPr>
            <a:r>
              <a:rPr lang="en-GB" dirty="0" smtClean="0"/>
              <a:t>e.g. ‘The Great Leap Forward was a disaster for the Chinese people’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3923928" y="2492896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5641" y="3140968"/>
            <a:ext cx="8064896" cy="151497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GB" dirty="0" smtClean="0"/>
              <a:t>Step 2 - Challenge or support this view using detailed and relevant own knowledge (much more developed than this below)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GB" dirty="0" smtClean="0"/>
              <a:t>e.g. ’Upwards of 30 million died in the famine that followed and tons of iron were wasted in backyard furnaces’</a:t>
            </a:r>
            <a:endParaRPr lang="en-GB" dirty="0"/>
          </a:p>
        </p:txBody>
      </p:sp>
      <p:sp>
        <p:nvSpPr>
          <p:cNvPr id="7" name="Down Arrow 6"/>
          <p:cNvSpPr/>
          <p:nvPr/>
        </p:nvSpPr>
        <p:spPr>
          <a:xfrm>
            <a:off x="3923928" y="4655941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5641" y="5281526"/>
            <a:ext cx="8064896" cy="151497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GB" dirty="0" smtClean="0"/>
              <a:t>Step 3 - Come to a well reasoned and firm judgement about this aspect of the interpretation, again fully developed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GB" dirty="0" smtClean="0"/>
              <a:t>e.g. ‘The evidence of the famine, failed industrial policy and the loss of confidence in the party shows </a:t>
            </a:r>
            <a:r>
              <a:rPr lang="en-GB" dirty="0" smtClean="0"/>
              <a:t>what </a:t>
            </a:r>
            <a:r>
              <a:rPr lang="en-GB" dirty="0" smtClean="0"/>
              <a:t>a failure the GLF was’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7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/>
              <a:t>Structure 2 – Primary source and OK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759" y="1124744"/>
            <a:ext cx="8064896" cy="892696"/>
          </a:xfrm>
          <a:solidFill>
            <a:schemeClr val="accent2"/>
          </a:solidFill>
        </p:spPr>
        <p:txBody>
          <a:bodyPr/>
          <a:lstStyle/>
          <a:p>
            <a:pPr marL="114300" indent="0" algn="ctr">
              <a:buNone/>
            </a:pPr>
            <a:r>
              <a:rPr lang="en-GB" dirty="0" smtClean="0"/>
              <a:t>Step 1 - Start with interpretation from own knowledge </a:t>
            </a:r>
          </a:p>
          <a:p>
            <a:pPr marL="114300" indent="0" algn="ctr">
              <a:buNone/>
            </a:pPr>
            <a:r>
              <a:rPr lang="en-GB" dirty="0" smtClean="0"/>
              <a:t>e.g. ‘The Great Leap Forward was a disaster for the Chinese people’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1835696" y="1988840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5591" y="2637516"/>
            <a:ext cx="3946369" cy="201842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GB" sz="1500" dirty="0" smtClean="0"/>
              <a:t>Step 2 - Bring in a primary source to support / criticise your interpretation e.g. ‘as party cadre Liu </a:t>
            </a:r>
            <a:r>
              <a:rPr lang="en-GB" sz="1500" dirty="0" err="1" smtClean="0"/>
              <a:t>Xiong</a:t>
            </a:r>
            <a:r>
              <a:rPr lang="en-GB" sz="1500" dirty="0" smtClean="0"/>
              <a:t> said in his letter of 1958 ‘the people are starving and all around crops are laid to waste’. This is NOT just a quote – there needs to follow a thorough explanation of how this supports / criticises the interpretation with reference to context and own knowledge</a:t>
            </a:r>
            <a:endParaRPr lang="en-GB" sz="1500" dirty="0"/>
          </a:p>
        </p:txBody>
      </p:sp>
      <p:sp>
        <p:nvSpPr>
          <p:cNvPr id="7" name="Down Arrow 6"/>
          <p:cNvSpPr/>
          <p:nvPr/>
        </p:nvSpPr>
        <p:spPr>
          <a:xfrm>
            <a:off x="1899842" y="4655941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5641" y="5281526"/>
            <a:ext cx="3864311" cy="151497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GB" dirty="0" smtClean="0"/>
              <a:t>Step 3 – Evaluate the validity of that primary source, looking at provenance, purpose and accuracy of content (OK for this last one). Make a judgement on the validity of the primary source and its impact on the interpretation</a:t>
            </a:r>
            <a:endParaRPr lang="en-GB" dirty="0"/>
          </a:p>
        </p:txBody>
      </p:sp>
      <p:sp>
        <p:nvSpPr>
          <p:cNvPr id="9" name="Down Arrow 8"/>
          <p:cNvSpPr/>
          <p:nvPr/>
        </p:nvSpPr>
        <p:spPr>
          <a:xfrm rot="16200000">
            <a:off x="4247964" y="5714976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79687" y="5281524"/>
            <a:ext cx="3592689" cy="151497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GB" dirty="0" smtClean="0"/>
              <a:t>Step 4 – Continue the assessment of the interpretation using knowledge to support the primary source analysis</a:t>
            </a:r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0800000">
            <a:off x="6300192" y="4633452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719870" y="3118479"/>
            <a:ext cx="3592689" cy="151497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en-GB" dirty="0" smtClean="0"/>
              <a:t>Step 5 – </a:t>
            </a:r>
            <a:r>
              <a:rPr lang="en-GB" dirty="0"/>
              <a:t>Come to a well reasoned and firm judgement about this aspect of the </a:t>
            </a:r>
            <a:r>
              <a:rPr lang="en-GB" dirty="0" smtClean="0"/>
              <a:t>interpretation, weaving in reference to primary source and / or own 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5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/>
              <a:t>Structure </a:t>
            </a:r>
            <a:r>
              <a:rPr lang="en-GB" sz="3600" dirty="0" smtClean="0"/>
              <a:t>3 </a:t>
            </a:r>
            <a:r>
              <a:rPr lang="en-GB" sz="3600" dirty="0" smtClean="0"/>
              <a:t>– Secondary source and OK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41" y="1196752"/>
            <a:ext cx="8064896" cy="892696"/>
          </a:xfrm>
          <a:solidFill>
            <a:schemeClr val="accent2"/>
          </a:solidFill>
        </p:spPr>
        <p:txBody>
          <a:bodyPr/>
          <a:lstStyle/>
          <a:p>
            <a:pPr marL="114300" indent="0" algn="ctr">
              <a:buNone/>
            </a:pPr>
            <a:r>
              <a:rPr lang="en-GB" dirty="0" smtClean="0"/>
              <a:t>Step 1 - Start with interpretation from own knowledge </a:t>
            </a:r>
          </a:p>
          <a:p>
            <a:pPr marL="114300" indent="0" algn="ctr">
              <a:buNone/>
            </a:pPr>
            <a:r>
              <a:rPr lang="en-GB" dirty="0" smtClean="0"/>
              <a:t>e.g. ‘The Great Leap Forward was a disaster for the Chinese people’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1835696" y="2060848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9535" y="2708920"/>
            <a:ext cx="3864311" cy="194702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GB" sz="1400" dirty="0" smtClean="0"/>
              <a:t>Step 2 - Bring in a secondary source (historian’s view) to support / criticise your interpretation e.g. ‘as </a:t>
            </a:r>
            <a:r>
              <a:rPr lang="en-GB" sz="1400" dirty="0" err="1" smtClean="0"/>
              <a:t>Dikkoter</a:t>
            </a:r>
            <a:r>
              <a:rPr lang="en-GB" sz="1400" dirty="0" smtClean="0"/>
              <a:t> states, the Great Leap was an unmitigated disaster for all involved and was a deliberate attempt to subjugate the population’. Again, not just a drop in reference to a historian (or quote) but a clear explanation of their </a:t>
            </a:r>
            <a:r>
              <a:rPr lang="en-GB" sz="1400" b="1" dirty="0" smtClean="0"/>
              <a:t>OVERALL</a:t>
            </a:r>
            <a:r>
              <a:rPr lang="en-GB" sz="1400" dirty="0" smtClean="0"/>
              <a:t> view and how it engages with the interpretation as a whole</a:t>
            </a:r>
            <a:endParaRPr lang="en-GB" sz="1400" dirty="0"/>
          </a:p>
        </p:txBody>
      </p:sp>
      <p:sp>
        <p:nvSpPr>
          <p:cNvPr id="7" name="Down Arrow 6"/>
          <p:cNvSpPr/>
          <p:nvPr/>
        </p:nvSpPr>
        <p:spPr>
          <a:xfrm>
            <a:off x="1835696" y="4655941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5641" y="5281526"/>
            <a:ext cx="3864311" cy="151497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GB" sz="1400" dirty="0" smtClean="0"/>
              <a:t>Step 3 – Evaluate the validity of that secondary source, looking at accuracy of content (using OK). Provenance and purpose are not very relevant here – this is what they think – so test against what you know. Make a decision about the accuracy of their view</a:t>
            </a:r>
            <a:endParaRPr lang="en-GB" sz="1400" dirty="0"/>
          </a:p>
        </p:txBody>
      </p:sp>
      <p:sp>
        <p:nvSpPr>
          <p:cNvPr id="9" name="Down Arrow 8"/>
          <p:cNvSpPr/>
          <p:nvPr/>
        </p:nvSpPr>
        <p:spPr>
          <a:xfrm rot="16200000">
            <a:off x="4247964" y="5714976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95735" y="5304013"/>
            <a:ext cx="3592689" cy="151497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GB" dirty="0" smtClean="0"/>
              <a:t>Step 4 – Continue the assessment of the interpretation using knowledge to support the secondary source analysis</a:t>
            </a:r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0800000">
            <a:off x="6592079" y="4655941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788024" y="3140968"/>
            <a:ext cx="3592689" cy="151497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en-GB" dirty="0" smtClean="0"/>
              <a:t>Step 5 – </a:t>
            </a:r>
            <a:r>
              <a:rPr lang="en-GB" dirty="0"/>
              <a:t>Come to a well reasoned and firm judgement about this aspect of the </a:t>
            </a:r>
            <a:r>
              <a:rPr lang="en-GB" dirty="0" smtClean="0"/>
              <a:t>interpretation, weaving in reference to secondary sources and / or own 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3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Structure – VERY IMPORTANT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064896" cy="4781128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GB" dirty="0" smtClean="0"/>
              <a:t>You should, of course, combine these approaches to write well developed and supported paragraphs on your interpretation. You can use primary and secondary sources together – even using them to support each other as a form of base level evaluation. This essay calls for a mix of evaluation of interpretations using own knowledge, primary sources and secondary sources. Blending these approaches in is the optimum structure. Secondary sources do not consist of just a quote – you must understand the overall view of historians. The quote just illustrates that overall view.</a:t>
            </a:r>
          </a:p>
          <a:p>
            <a:pPr marL="114300" indent="0" algn="ctr">
              <a:buNone/>
            </a:pPr>
            <a:r>
              <a:rPr lang="en-GB" dirty="0" smtClean="0"/>
              <a:t>What is vital to remember is that you must be evaluating not only the interpretation itself, ‘The Great Leap Forward was a disaster’, but also the strength or weakness of the evidence used to build that argument. This is what will elevate your work to high Level 5 and Level 6. You should be using a variety of approaches within an assessment of an interpretation.</a:t>
            </a:r>
          </a:p>
          <a:p>
            <a:pPr marL="11430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523</TotalTime>
  <Words>1710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A Level Coursework Guidance and Advice</vt:lpstr>
      <vt:lpstr>Successes …</vt:lpstr>
      <vt:lpstr>Areas for focus for essay 2 …</vt:lpstr>
      <vt:lpstr>General essay structure</vt:lpstr>
      <vt:lpstr>Structure for assessing a theme or interpretation</vt:lpstr>
      <vt:lpstr>Structure 1 – own knowledge only</vt:lpstr>
      <vt:lpstr>Structure 2 – Primary source and OK</vt:lpstr>
      <vt:lpstr>Structure 3 – Secondary source and OK</vt:lpstr>
      <vt:lpstr>Structure – VERY IMPORTANT</vt:lpstr>
      <vt:lpstr>Evaluative Language Crucial for highlighting your evaluation of an interpretation or evidence. Vary them!</vt:lpstr>
      <vt:lpstr>Source Selection</vt:lpstr>
      <vt:lpstr>Essay Length</vt:lpstr>
      <vt:lpstr>Referencing</vt:lpstr>
      <vt:lpstr>Mark Scheme</vt:lpstr>
      <vt:lpstr>Marking Notes</vt:lpstr>
      <vt:lpstr>The next essay …</vt:lpstr>
    </vt:vector>
  </TitlesOfParts>
  <Company>Sutton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Coursework Guidance and Advice</dc:title>
  <dc:creator>ss</dc:creator>
  <cp:lastModifiedBy>ss</cp:lastModifiedBy>
  <cp:revision>15</cp:revision>
  <cp:lastPrinted>2017-01-16T08:51:40Z</cp:lastPrinted>
  <dcterms:created xsi:type="dcterms:W3CDTF">2017-01-11T15:58:32Z</dcterms:created>
  <dcterms:modified xsi:type="dcterms:W3CDTF">2017-01-16T15:35:08Z</dcterms:modified>
</cp:coreProperties>
</file>