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60" r:id="rId4"/>
    <p:sldId id="262" r:id="rId5"/>
    <p:sldId id="263" r:id="rId6"/>
    <p:sldId id="264" r:id="rId7"/>
    <p:sldId id="265" r:id="rId8"/>
    <p:sldId id="266" r:id="rId9"/>
    <p:sldId id="267" r:id="rId10"/>
    <p:sldId id="268" r:id="rId11"/>
    <p:sldId id="25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5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7FEB23-CD65-48D9-9A36-DD74C5A7B853}" type="datetimeFigureOut">
              <a:rPr lang="en-GB" smtClean="0"/>
              <a:pPr/>
              <a:t>23/09/2013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FA0439-E06E-4377-8428-E8B305F9A1BE}" type="slidenum">
              <a:rPr lang="en-GB" smtClean="0"/>
              <a:pPr/>
              <a:t>‹#›</a:t>
            </a:fld>
            <a:endParaRPr lang="en-GB"/>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7FEB23-CD65-48D9-9A36-DD74C5A7B853}" type="datetimeFigureOut">
              <a:rPr lang="en-GB" smtClean="0"/>
              <a:pPr/>
              <a:t>23/09/2013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FA0439-E06E-4377-8428-E8B305F9A1BE}"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7FEB23-CD65-48D9-9A36-DD74C5A7B853}" type="datetimeFigureOut">
              <a:rPr lang="en-GB" smtClean="0"/>
              <a:pPr/>
              <a:t>23/09/2013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FA0439-E06E-4377-8428-E8B305F9A1BE}"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37FEB23-CD65-48D9-9A36-DD74C5A7B853}" type="datetimeFigureOut">
              <a:rPr lang="en-GB" smtClean="0"/>
              <a:pPr/>
              <a:t>23/09/2013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FA0439-E06E-4377-8428-E8B305F9A1BE}" type="slidenum">
              <a:rPr lang="en-GB" smtClean="0"/>
              <a:pPr/>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7FEB23-CD65-48D9-9A36-DD74C5A7B853}" type="datetimeFigureOut">
              <a:rPr lang="en-GB" smtClean="0"/>
              <a:pPr/>
              <a:t>23/09/2013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FA0439-E06E-4377-8428-E8B305F9A1BE}"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37FEB23-CD65-48D9-9A36-DD74C5A7B853}" type="datetimeFigureOut">
              <a:rPr lang="en-GB" smtClean="0"/>
              <a:pPr/>
              <a:t>23/09/2013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FA0439-E06E-4377-8428-E8B305F9A1BE}" type="slidenum">
              <a:rPr lang="en-GB" smtClean="0"/>
              <a:pPr/>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7FEB23-CD65-48D9-9A36-DD74C5A7B853}" type="datetimeFigureOut">
              <a:rPr lang="en-GB" smtClean="0"/>
              <a:pPr/>
              <a:t>23/09/2013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1FA0439-E06E-4377-8428-E8B305F9A1BE}" type="slidenum">
              <a:rPr lang="en-GB" smtClean="0"/>
              <a:pPr/>
              <a:t>‹#›</a:t>
            </a:fld>
            <a:endParaRPr lang="en-GB"/>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37FEB23-CD65-48D9-9A36-DD74C5A7B853}" type="datetimeFigureOut">
              <a:rPr lang="en-GB" smtClean="0"/>
              <a:pPr/>
              <a:t>23/09/2013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1FA0439-E06E-4377-8428-E8B305F9A1BE}"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7FEB23-CD65-48D9-9A36-DD74C5A7B853}" type="datetimeFigureOut">
              <a:rPr lang="en-GB" smtClean="0"/>
              <a:pPr/>
              <a:t>23/09/2013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1FA0439-E06E-4377-8428-E8B305F9A1BE}"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7FEB23-CD65-48D9-9A36-DD74C5A7B853}" type="datetimeFigureOut">
              <a:rPr lang="en-GB" smtClean="0"/>
              <a:pPr/>
              <a:t>23/09/2013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FA0439-E06E-4377-8428-E8B305F9A1BE}"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7FEB23-CD65-48D9-9A36-DD74C5A7B853}" type="datetimeFigureOut">
              <a:rPr lang="en-GB" smtClean="0"/>
              <a:pPr/>
              <a:t>23/09/2013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FA0439-E06E-4377-8428-E8B305F9A1BE}" type="slidenum">
              <a:rPr lang="en-GB" smtClean="0"/>
              <a:pPr/>
              <a:t>‹#›</a:t>
            </a:fld>
            <a:endParaRPr lang="en-GB"/>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37FEB23-CD65-48D9-9A36-DD74C5A7B853}" type="datetimeFigureOut">
              <a:rPr lang="en-GB" smtClean="0"/>
              <a:pPr/>
              <a:t>23/09/2013</a:t>
            </a:fld>
            <a:endParaRPr lang="en-GB"/>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21FA0439-E06E-4377-8428-E8B305F9A1B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historylearningsite.co.uk/treaty_of_versailles.htm" TargetMode="External"/><Relationship Id="rId2" Type="http://schemas.openxmlformats.org/officeDocument/2006/relationships/hyperlink" Target="http://www.nationalarchives.gov.uk/pathways/firstworldwar/aftermath/brit_after_war.htm" TargetMode="External"/><Relationship Id="rId1" Type="http://schemas.openxmlformats.org/officeDocument/2006/relationships/slideLayout" Target="../slideLayouts/slideLayout2.xml"/><Relationship Id="rId4" Type="http://schemas.openxmlformats.org/officeDocument/2006/relationships/hyperlink" Target="http://prezi.com/nufb5xi9wz77/1984-and-wwii/"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02356" y="277493"/>
            <a:ext cx="6552728" cy="1015663"/>
          </a:xfrm>
          <a:prstGeom prst="rect">
            <a:avLst/>
          </a:prstGeom>
          <a:noFill/>
        </p:spPr>
        <p:txBody>
          <a:bodyPr wrap="square" rtlCol="0">
            <a:spAutoFit/>
          </a:bodyPr>
          <a:lstStyle/>
          <a:p>
            <a:r>
              <a:rPr lang="en-GB"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Britain Post WW1</a:t>
            </a:r>
            <a:endParaRPr lang="en-GB" sz="6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AutoShape 2" descr="https://encrypted-tbn3.gstatic.com/images?q=tbn:ANd9GcQfy-pasTxP69a7hkUOqsoGbOSpXA4I-acbBIUfuEriHsWqPg9N"/>
          <p:cNvSpPr>
            <a:spLocks noChangeAspect="1" noChangeArrowheads="1"/>
          </p:cNvSpPr>
          <p:nvPr/>
        </p:nvSpPr>
        <p:spPr bwMode="auto">
          <a:xfrm>
            <a:off x="155575" y="-1081088"/>
            <a:ext cx="1905000" cy="22574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AutoShape 4" descr="https://encrypted-tbn3.gstatic.com/images?q=tbn:ANd9GcQfy-pasTxP69a7hkUOqsoGbOSpXA4I-acbBIUfuEriHsWqPg9N"/>
          <p:cNvSpPr>
            <a:spLocks noChangeAspect="1" noChangeArrowheads="1"/>
          </p:cNvSpPr>
          <p:nvPr/>
        </p:nvSpPr>
        <p:spPr bwMode="auto">
          <a:xfrm>
            <a:off x="307975" y="-928688"/>
            <a:ext cx="1905000" cy="22574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1485871"/>
            <a:ext cx="1905000" cy="225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4916" y="1485871"/>
            <a:ext cx="3116118"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123728" y="4365104"/>
            <a:ext cx="4104456" cy="1384995"/>
          </a:xfrm>
          <a:prstGeom prst="rect">
            <a:avLst/>
          </a:prstGeom>
          <a:noFill/>
        </p:spPr>
        <p:txBody>
          <a:bodyPr wrap="square" rtlCol="0">
            <a:spAutoFit/>
          </a:bodyPr>
          <a:lstStyle/>
          <a:p>
            <a:r>
              <a:rPr lang="en-GB" sz="1400" dirty="0"/>
              <a:t>Vast crowds gathered in London's Trafalgar Square to celebrate the victorious end of the First World War on 11 November 1918. However, v</a:t>
            </a:r>
            <a:r>
              <a:rPr lang="en-GB" sz="1400" dirty="0" smtClean="0"/>
              <a:t>arious </a:t>
            </a:r>
            <a:r>
              <a:rPr lang="en-GB" sz="1400" dirty="0"/>
              <a:t>political, economic and social problems ensured that the return to peacetime conditions was not a soft landing.</a:t>
            </a:r>
          </a:p>
        </p:txBody>
      </p:sp>
    </p:spTree>
    <p:extLst>
      <p:ext uri="{BB962C8B-B14F-4D97-AF65-F5344CB8AC3E}">
        <p14:creationId xmlns:p14="http://schemas.microsoft.com/office/powerpoint/2010/main" val="41213225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214414" y="1285860"/>
            <a:ext cx="6400800" cy="3474720"/>
          </a:xfrm>
        </p:spPr>
        <p:txBody>
          <a:bodyPr>
            <a:normAutofit lnSpcReduction="10000"/>
          </a:bodyPr>
          <a:lstStyle/>
          <a:p>
            <a:r>
              <a:rPr lang="en-GB" dirty="0" smtClean="0"/>
              <a:t>“Eurasia comprises the whole of the northern part of the European and Asiatic landmass, from Portugal to the Bering Strait. Oceania comprises the Americas, the Atlantic islands including the British Isles, Australasia and the Southern portion of Africa. </a:t>
            </a:r>
            <a:r>
              <a:rPr lang="en-GB" dirty="0" err="1" smtClean="0"/>
              <a:t>Eastasia</a:t>
            </a:r>
            <a:r>
              <a:rPr lang="en-GB" dirty="0" smtClean="0"/>
              <a:t>, smaller than the others and with a less definite western frontier, comprises China and the countries to the south of it, the Japanese islands and a large but fluctuating portion of Manchuria, Mongolia and Tibet”</a:t>
            </a:r>
            <a:endParaRPr lang="en-GB" dirty="0"/>
          </a:p>
        </p:txBody>
      </p:sp>
      <p:sp>
        <p:nvSpPr>
          <p:cNvPr id="4" name="TextBox 3"/>
          <p:cNvSpPr txBox="1"/>
          <p:nvPr/>
        </p:nvSpPr>
        <p:spPr>
          <a:xfrm>
            <a:off x="1643042" y="214290"/>
            <a:ext cx="5472608" cy="584775"/>
          </a:xfrm>
          <a:prstGeom prst="rect">
            <a:avLst/>
          </a:prstGeom>
          <a:noFill/>
        </p:spPr>
        <p:txBody>
          <a:bodyPr wrap="square" rtlCol="0">
            <a:spAutoFit/>
          </a:bodyPr>
          <a:lstStyle/>
          <a:p>
            <a:r>
              <a:rPr lang="en-GB" sz="3200" b="1" dirty="0" smtClean="0">
                <a:solidFill>
                  <a:srgbClr val="FF0000"/>
                </a:solidFill>
                <a:effectLst>
                  <a:outerShdw blurRad="38100" dist="38100" dir="2700000" algn="tl">
                    <a:srgbClr val="000000">
                      <a:alpha val="43137"/>
                    </a:srgbClr>
                  </a:outerShdw>
                </a:effectLst>
              </a:rPr>
              <a:t>Division in 1984</a:t>
            </a:r>
            <a:endParaRPr lang="en-GB" sz="3200" b="1"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sz="quarter" idx="13"/>
          </p:nvPr>
        </p:nvSpPr>
        <p:spPr/>
        <p:txBody>
          <a:bodyPr/>
          <a:lstStyle/>
          <a:p>
            <a:r>
              <a:rPr lang="en-GB" dirty="0">
                <a:hlinkClick r:id="rId2"/>
              </a:rPr>
              <a:t>http://</a:t>
            </a:r>
            <a:r>
              <a:rPr lang="en-GB" dirty="0" smtClean="0">
                <a:hlinkClick r:id="rId2"/>
              </a:rPr>
              <a:t>www.nationalarchives.gov.uk/pathways/firstworldwar/aftermath/brit_after_war.htm</a:t>
            </a:r>
            <a:endParaRPr lang="en-GB" dirty="0" smtClean="0"/>
          </a:p>
          <a:p>
            <a:pPr marL="45720" indent="0">
              <a:buNone/>
            </a:pPr>
            <a:r>
              <a:rPr lang="en-GB" dirty="0">
                <a:hlinkClick r:id="rId3"/>
              </a:rPr>
              <a:t>http://</a:t>
            </a:r>
            <a:r>
              <a:rPr lang="en-GB" dirty="0" smtClean="0">
                <a:hlinkClick r:id="rId3"/>
              </a:rPr>
              <a:t>www.historylearningsite.co.uk/treaty_of_versailles.htm</a:t>
            </a:r>
            <a:endParaRPr lang="en-GB" dirty="0" smtClean="0"/>
          </a:p>
          <a:p>
            <a:pPr marL="45720" indent="0">
              <a:buNone/>
            </a:pPr>
            <a:r>
              <a:rPr lang="en-GB">
                <a:hlinkClick r:id="rId4"/>
              </a:rPr>
              <a:t>http://prezi.com/nufb5xi9wz77/1984-and-wwii</a:t>
            </a:r>
            <a:r>
              <a:rPr lang="en-GB" smtClean="0">
                <a:hlinkClick r:id="rId4"/>
              </a:rPr>
              <a:t>/</a:t>
            </a:r>
            <a:endParaRPr lang="en-GB" smtClean="0"/>
          </a:p>
          <a:p>
            <a:pPr marL="45720" indent="0">
              <a:buNone/>
            </a:pPr>
            <a:endParaRPr lang="en-GB" dirty="0"/>
          </a:p>
        </p:txBody>
      </p:sp>
    </p:spTree>
    <p:extLst>
      <p:ext uri="{BB962C8B-B14F-4D97-AF65-F5344CB8AC3E}">
        <p14:creationId xmlns:p14="http://schemas.microsoft.com/office/powerpoint/2010/main" val="2338620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15616" y="2132856"/>
            <a:ext cx="6400800" cy="3474720"/>
          </a:xfrm>
        </p:spPr>
        <p:txBody>
          <a:bodyPr>
            <a:normAutofit/>
          </a:bodyPr>
          <a:lstStyle/>
          <a:p>
            <a:r>
              <a:rPr lang="en-GB" b="1" dirty="0" smtClean="0"/>
              <a:t>Depression</a:t>
            </a:r>
            <a:r>
              <a:rPr lang="en-GB" dirty="0" smtClean="0"/>
              <a:t>- </a:t>
            </a:r>
            <a:r>
              <a:rPr lang="en-GB" sz="1800" dirty="0" smtClean="0"/>
              <a:t>unemployment was rife and inflation dramatically increased the cost of living</a:t>
            </a:r>
          </a:p>
          <a:p>
            <a:r>
              <a:rPr lang="en-GB" b="1" dirty="0" smtClean="0"/>
              <a:t>Loss of Life- </a:t>
            </a:r>
            <a:r>
              <a:rPr lang="en-GB" sz="1800" dirty="0" smtClean="0"/>
              <a:t>the number of war dead was about 9.4 million- roughly 6,000 deaths every day of the war</a:t>
            </a:r>
          </a:p>
          <a:p>
            <a:r>
              <a:rPr lang="en-GB" b="1" dirty="0" smtClean="0"/>
              <a:t>Displaced People- </a:t>
            </a:r>
            <a:r>
              <a:rPr lang="en-GB" sz="1900" dirty="0"/>
              <a:t>The First World War also created a series of refugee crises, as the conflict forced whole populations - Armenians, Belgians, and Jews in Russia's Polish provinces - to flee from their homes to safer areas. </a:t>
            </a:r>
            <a:endParaRPr lang="en-GB" sz="1900" b="1" dirty="0"/>
          </a:p>
        </p:txBody>
      </p:sp>
      <p:sp>
        <p:nvSpPr>
          <p:cNvPr id="5" name="Rectangle 4"/>
          <p:cNvSpPr/>
          <p:nvPr/>
        </p:nvSpPr>
        <p:spPr>
          <a:xfrm>
            <a:off x="1115616" y="548680"/>
            <a:ext cx="6463629" cy="584775"/>
          </a:xfrm>
          <a:prstGeom prst="rect">
            <a:avLst/>
          </a:prstGeom>
        </p:spPr>
        <p:txBody>
          <a:bodyPr wrap="none">
            <a:spAutoFit/>
          </a:bodyPr>
          <a:lstStyle/>
          <a:p>
            <a:r>
              <a:rPr lang="en-GB" sz="3200" b="1" dirty="0">
                <a:solidFill>
                  <a:srgbClr val="FF0000"/>
                </a:solidFill>
                <a:effectLst>
                  <a:outerShdw blurRad="38100" dist="38100" dir="2700000" algn="tl">
                    <a:srgbClr val="000000">
                      <a:alpha val="43137"/>
                    </a:srgbClr>
                  </a:outerShdw>
                </a:effectLst>
              </a:rPr>
              <a:t>The Devastating Cost of Conflict </a:t>
            </a:r>
          </a:p>
        </p:txBody>
      </p:sp>
    </p:spTree>
    <p:extLst>
      <p:ext uri="{BB962C8B-B14F-4D97-AF65-F5344CB8AC3E}">
        <p14:creationId xmlns:p14="http://schemas.microsoft.com/office/powerpoint/2010/main" val="2738574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259632" y="1700808"/>
            <a:ext cx="6400800" cy="3474720"/>
          </a:xfrm>
        </p:spPr>
        <p:txBody>
          <a:bodyPr/>
          <a:lstStyle/>
          <a:p>
            <a:r>
              <a:rPr lang="en-GB" dirty="0"/>
              <a:t>During the First World War, Britain incurred debts equivalent to 136% of its gross national </a:t>
            </a:r>
            <a:r>
              <a:rPr lang="en-GB" dirty="0" smtClean="0"/>
              <a:t>product</a:t>
            </a:r>
          </a:p>
          <a:p>
            <a:r>
              <a:rPr lang="en-GB" dirty="0"/>
              <a:t>Unemployment in 1921 reached its highest point </a:t>
            </a:r>
            <a:r>
              <a:rPr lang="en-GB" dirty="0" smtClean="0"/>
              <a:t>since </a:t>
            </a:r>
            <a:r>
              <a:rPr lang="en-GB" dirty="0"/>
              <a:t>records had </a:t>
            </a:r>
            <a:r>
              <a:rPr lang="en-GB" dirty="0" smtClean="0"/>
              <a:t>begun</a:t>
            </a:r>
          </a:p>
          <a:p>
            <a:endParaRPr lang="en-GB" dirty="0"/>
          </a:p>
        </p:txBody>
      </p:sp>
      <p:sp>
        <p:nvSpPr>
          <p:cNvPr id="4" name="TextBox 3"/>
          <p:cNvSpPr txBox="1"/>
          <p:nvPr/>
        </p:nvSpPr>
        <p:spPr>
          <a:xfrm>
            <a:off x="1907704" y="332656"/>
            <a:ext cx="4680520" cy="584775"/>
          </a:xfrm>
          <a:prstGeom prst="rect">
            <a:avLst/>
          </a:prstGeom>
          <a:noFill/>
        </p:spPr>
        <p:txBody>
          <a:bodyPr wrap="square" rtlCol="0">
            <a:spAutoFit/>
          </a:bodyPr>
          <a:lstStyle/>
          <a:p>
            <a:r>
              <a:rPr lang="en-GB" sz="3200" b="1" dirty="0" smtClean="0">
                <a:solidFill>
                  <a:srgbClr val="FF0000"/>
                </a:solidFill>
                <a:effectLst>
                  <a:outerShdw blurRad="38100" dist="38100" dir="2700000" algn="tl">
                    <a:srgbClr val="000000">
                      <a:alpha val="43137"/>
                    </a:srgbClr>
                  </a:outerShdw>
                </a:effectLst>
              </a:rPr>
              <a:t>The Economy</a:t>
            </a:r>
            <a:endParaRPr lang="en-GB" sz="32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63969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87624" y="1772816"/>
            <a:ext cx="6400800" cy="3474720"/>
          </a:xfrm>
        </p:spPr>
        <p:txBody>
          <a:bodyPr>
            <a:normAutofit fontScale="77500" lnSpcReduction="20000"/>
          </a:bodyPr>
          <a:lstStyle/>
          <a:p>
            <a:r>
              <a:rPr lang="en-US" dirty="0"/>
              <a:t>Germany had to accept the Blame for starting the </a:t>
            </a:r>
            <a:r>
              <a:rPr lang="en-US" dirty="0" smtClean="0"/>
              <a:t>war</a:t>
            </a:r>
            <a:endParaRPr lang="en-US" dirty="0"/>
          </a:p>
          <a:p>
            <a:r>
              <a:rPr lang="en-US" dirty="0"/>
              <a:t>2.   Germany had to pay £6,600 million (called Reparations) for the damage done during the war. </a:t>
            </a:r>
          </a:p>
          <a:p>
            <a:endParaRPr lang="en-US" dirty="0"/>
          </a:p>
          <a:p>
            <a:r>
              <a:rPr lang="en-US" dirty="0"/>
              <a:t>3.   Germany was forbidden to have submarines or an air force.   She could have a navy of only six battleships, and an Army of just 100,000 men.   In addition, Germany was not allowed to place any troops in the Rhineland, the strip of land, 50 miles wide, next to France. </a:t>
            </a:r>
          </a:p>
          <a:p>
            <a:endParaRPr lang="en-US" dirty="0"/>
          </a:p>
          <a:p>
            <a:r>
              <a:rPr lang="en-US" dirty="0"/>
              <a:t>4.   Germany lost Territory (land) in Europe </a:t>
            </a:r>
            <a:r>
              <a:rPr lang="en-US" dirty="0" smtClean="0"/>
              <a:t>&amp; Germany’s </a:t>
            </a:r>
            <a:r>
              <a:rPr lang="en-US" dirty="0"/>
              <a:t>colonies were given to Britain and France. </a:t>
            </a:r>
          </a:p>
          <a:p>
            <a:pPr marL="45720" indent="0">
              <a:buNone/>
            </a:pPr>
            <a:endParaRPr lang="en-US" dirty="0"/>
          </a:p>
          <a:p>
            <a:endParaRPr lang="en-US" dirty="0"/>
          </a:p>
          <a:p>
            <a:endParaRPr lang="en-GB" dirty="0"/>
          </a:p>
        </p:txBody>
      </p:sp>
      <p:sp>
        <p:nvSpPr>
          <p:cNvPr id="5" name="TextBox 4"/>
          <p:cNvSpPr txBox="1"/>
          <p:nvPr/>
        </p:nvSpPr>
        <p:spPr>
          <a:xfrm>
            <a:off x="1619672" y="476671"/>
            <a:ext cx="5472608" cy="584775"/>
          </a:xfrm>
          <a:prstGeom prst="rect">
            <a:avLst/>
          </a:prstGeom>
          <a:noFill/>
        </p:spPr>
        <p:txBody>
          <a:bodyPr wrap="square" rtlCol="0">
            <a:spAutoFit/>
          </a:bodyPr>
          <a:lstStyle/>
          <a:p>
            <a:r>
              <a:rPr lang="en-GB" sz="3200" b="1" dirty="0" smtClean="0">
                <a:solidFill>
                  <a:srgbClr val="FF0000"/>
                </a:solidFill>
                <a:effectLst>
                  <a:outerShdw blurRad="38100" dist="38100" dir="2700000" algn="tl">
                    <a:srgbClr val="000000">
                      <a:alpha val="43137"/>
                    </a:srgbClr>
                  </a:outerShdw>
                </a:effectLst>
              </a:rPr>
              <a:t>The Treaty of Versailles </a:t>
            </a:r>
            <a:endParaRPr lang="en-GB" sz="32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53066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02356" y="277493"/>
            <a:ext cx="6552728" cy="1015663"/>
          </a:xfrm>
          <a:prstGeom prst="rect">
            <a:avLst/>
          </a:prstGeom>
          <a:noFill/>
        </p:spPr>
        <p:txBody>
          <a:bodyPr wrap="square" rtlCol="0">
            <a:spAutoFit/>
          </a:bodyPr>
          <a:lstStyle/>
          <a:p>
            <a:r>
              <a:rPr lang="en-GB"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Britain Post WW2</a:t>
            </a:r>
            <a:endParaRPr lang="en-GB" sz="6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026" name="Picture 2" descr="http://t2.gstatic.com/images?q=tbn:ANd9GcT8274J8-eB-P1N0X4CgXNeLw4f8Oi8tiEiJ3l6XJ8QO6cqc3A:englishrussia.com/images/18/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2276872"/>
            <a:ext cx="2600325" cy="176212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t3.gstatic.com/images?q=tbn:ANd9GcQpnMv9f-RMaJhM02fr0qxobyChRTrV-yPZ95U8--0HXqf9f5x9Qw:www.us-history.com/wp-content/uploads/2012/03/world-war-2-wwi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2330676"/>
            <a:ext cx="2457450" cy="186690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771800" y="5013176"/>
            <a:ext cx="3456384" cy="1754326"/>
          </a:xfrm>
          <a:prstGeom prst="rect">
            <a:avLst/>
          </a:prstGeom>
          <a:noFill/>
        </p:spPr>
        <p:txBody>
          <a:bodyPr wrap="square" rtlCol="0">
            <a:spAutoFit/>
          </a:bodyPr>
          <a:lstStyle/>
          <a:p>
            <a:r>
              <a:rPr lang="en-GB" dirty="0" smtClean="0"/>
              <a:t>There was a great instability in Europe after the first world war, so this set stage for the second. Afterwards Britain was again devastated and trying to recover from the damage.</a:t>
            </a:r>
            <a:endParaRPr lang="en-GB" dirty="0"/>
          </a:p>
        </p:txBody>
      </p:sp>
    </p:spTree>
    <p:extLst>
      <p:ext uri="{BB962C8B-B14F-4D97-AF65-F5344CB8AC3E}">
        <p14:creationId xmlns:p14="http://schemas.microsoft.com/office/powerpoint/2010/main" val="466656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87624" y="1340768"/>
            <a:ext cx="6400800" cy="3474720"/>
          </a:xfrm>
        </p:spPr>
        <p:txBody>
          <a:bodyPr/>
          <a:lstStyle/>
          <a:p>
            <a:r>
              <a:rPr lang="en-GB" dirty="0" smtClean="0"/>
              <a:t>Rationing in the UK began during the world war and continued until 1950</a:t>
            </a:r>
          </a:p>
          <a:p>
            <a:r>
              <a:rPr lang="en-GB" dirty="0" smtClean="0"/>
              <a:t>Rationing was introduced to deal with extreme food shortages</a:t>
            </a:r>
          </a:p>
          <a:p>
            <a:r>
              <a:rPr lang="en-GB" dirty="0" smtClean="0"/>
              <a:t>Each person had to register at a chosen shop and use coupons to receive their ration</a:t>
            </a:r>
          </a:p>
          <a:p>
            <a:endParaRPr lang="en-GB" dirty="0"/>
          </a:p>
        </p:txBody>
      </p:sp>
      <p:sp>
        <p:nvSpPr>
          <p:cNvPr id="4" name="TextBox 3"/>
          <p:cNvSpPr txBox="1"/>
          <p:nvPr/>
        </p:nvSpPr>
        <p:spPr>
          <a:xfrm>
            <a:off x="1619672" y="476671"/>
            <a:ext cx="5472608" cy="584775"/>
          </a:xfrm>
          <a:prstGeom prst="rect">
            <a:avLst/>
          </a:prstGeom>
          <a:noFill/>
        </p:spPr>
        <p:txBody>
          <a:bodyPr wrap="square" rtlCol="0">
            <a:spAutoFit/>
          </a:bodyPr>
          <a:lstStyle/>
          <a:p>
            <a:r>
              <a:rPr lang="en-GB" sz="3200" b="1" dirty="0" smtClean="0">
                <a:solidFill>
                  <a:srgbClr val="FF0000"/>
                </a:solidFill>
                <a:effectLst>
                  <a:outerShdw blurRad="38100" dist="38100" dir="2700000" algn="tl">
                    <a:srgbClr val="000000">
                      <a:alpha val="43137"/>
                    </a:srgbClr>
                  </a:outerShdw>
                </a:effectLst>
              </a:rPr>
              <a:t>Rationing </a:t>
            </a:r>
            <a:endParaRPr lang="en-GB" sz="3200" b="1" dirty="0">
              <a:solidFill>
                <a:srgbClr val="FF0000"/>
              </a:solidFill>
              <a:effectLst>
                <a:outerShdw blurRad="38100" dist="38100" dir="2700000" algn="tl">
                  <a:srgbClr val="000000">
                    <a:alpha val="43137"/>
                  </a:srgbClr>
                </a:outerShdw>
              </a:effectLst>
            </a:endParaRPr>
          </a:p>
        </p:txBody>
      </p:sp>
      <p:pic>
        <p:nvPicPr>
          <p:cNvPr id="2050" name="Picture 2" descr="http://upload.wikimedia.org/wikipedia/commons/thumb/c/ce/WWII_Food_Rationing.jpg/220px-WWII_Food_Ration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3645024"/>
            <a:ext cx="2095500" cy="2505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9178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55576" y="1772816"/>
            <a:ext cx="6400800" cy="3474720"/>
          </a:xfrm>
        </p:spPr>
        <p:txBody>
          <a:bodyPr/>
          <a:lstStyle/>
          <a:p>
            <a:r>
              <a:rPr lang="en-GB" dirty="0" smtClean="0"/>
              <a:t>Rationing is still occurring in 1984 to Winston’s dismay; “the chocolate ration was reduced from thirty </a:t>
            </a:r>
            <a:r>
              <a:rPr lang="en-GB" dirty="0" err="1" smtClean="0"/>
              <a:t>grammes</a:t>
            </a:r>
            <a:r>
              <a:rPr lang="en-GB" dirty="0" smtClean="0"/>
              <a:t> to twenty”</a:t>
            </a:r>
            <a:endParaRPr lang="en-GB" dirty="0"/>
          </a:p>
        </p:txBody>
      </p:sp>
      <p:sp>
        <p:nvSpPr>
          <p:cNvPr id="4" name="TextBox 3"/>
          <p:cNvSpPr txBox="1"/>
          <p:nvPr/>
        </p:nvSpPr>
        <p:spPr>
          <a:xfrm>
            <a:off x="1619672" y="476671"/>
            <a:ext cx="5472608" cy="584775"/>
          </a:xfrm>
          <a:prstGeom prst="rect">
            <a:avLst/>
          </a:prstGeom>
          <a:noFill/>
        </p:spPr>
        <p:txBody>
          <a:bodyPr wrap="square" rtlCol="0">
            <a:spAutoFit/>
          </a:bodyPr>
          <a:lstStyle/>
          <a:p>
            <a:r>
              <a:rPr lang="en-GB" sz="3200" b="1" dirty="0" smtClean="0">
                <a:solidFill>
                  <a:srgbClr val="FF0000"/>
                </a:solidFill>
                <a:effectLst>
                  <a:outerShdw blurRad="38100" dist="38100" dir="2700000" algn="tl">
                    <a:srgbClr val="000000">
                      <a:alpha val="43137"/>
                    </a:srgbClr>
                  </a:outerShdw>
                </a:effectLst>
              </a:rPr>
              <a:t>Rationing in 1984</a:t>
            </a:r>
            <a:endParaRPr lang="en-GB" sz="32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48009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15616" y="1628800"/>
            <a:ext cx="6400800" cy="3474720"/>
          </a:xfrm>
        </p:spPr>
        <p:txBody>
          <a:bodyPr>
            <a:normAutofit fontScale="77500" lnSpcReduction="20000"/>
          </a:bodyPr>
          <a:lstStyle/>
          <a:p>
            <a:r>
              <a:rPr lang="en-US" dirty="0"/>
              <a:t>Two Minutes </a:t>
            </a:r>
            <a:r>
              <a:rPr lang="en-US" dirty="0" smtClean="0"/>
              <a:t>Hate is </a:t>
            </a:r>
            <a:r>
              <a:rPr lang="en-US" dirty="0"/>
              <a:t>a daily period in which Party members of the society of Oceania must watch a film depicting the Party's enemies (notably Emmanuel Goldstein and his </a:t>
            </a:r>
            <a:r>
              <a:rPr lang="en-US" dirty="0" smtClean="0"/>
              <a:t>followers</a:t>
            </a:r>
            <a:r>
              <a:rPr lang="en-US" dirty="0"/>
              <a:t>) and express their hatred for them</a:t>
            </a:r>
            <a:r>
              <a:rPr lang="en-US" dirty="0" smtClean="0"/>
              <a:t>.</a:t>
            </a:r>
          </a:p>
          <a:p>
            <a:r>
              <a:rPr lang="en-US" dirty="0"/>
              <a:t>Orwell did not invent the idea behind the term "two minutes hate"; it was already in use in the First World War</a:t>
            </a:r>
            <a:r>
              <a:rPr lang="en-US" dirty="0" smtClean="0"/>
              <a:t>. At </a:t>
            </a:r>
            <a:r>
              <a:rPr lang="en-US" dirty="0"/>
              <a:t>that time, British writers </a:t>
            </a:r>
            <a:r>
              <a:rPr lang="en-US" dirty="0" smtClean="0"/>
              <a:t>satirized </a:t>
            </a:r>
            <a:r>
              <a:rPr lang="en-US" dirty="0"/>
              <a:t>the German campaign of hatred against the English, and imagined a Prussian family sitting around the kitchen table having its "morning </a:t>
            </a:r>
            <a:r>
              <a:rPr lang="en-US" dirty="0" smtClean="0"/>
              <a:t>hate“</a:t>
            </a:r>
          </a:p>
          <a:p>
            <a:r>
              <a:rPr lang="en-US" dirty="0"/>
              <a:t>Since 1919, on the second Sunday of November, otherwise known as Remembrance Sunday, a two minute silence has been observed at 11am at war memorials, </a:t>
            </a:r>
            <a:r>
              <a:rPr lang="en-US" dirty="0" smtClean="0"/>
              <a:t>religious </a:t>
            </a:r>
            <a:r>
              <a:rPr lang="en-US" dirty="0"/>
              <a:t>services and shopping </a:t>
            </a:r>
            <a:r>
              <a:rPr lang="en-US" dirty="0" smtClean="0"/>
              <a:t>centers </a:t>
            </a:r>
            <a:r>
              <a:rPr lang="en-US" dirty="0"/>
              <a:t>throughout the country.</a:t>
            </a:r>
            <a:endParaRPr lang="en-GB" dirty="0"/>
          </a:p>
        </p:txBody>
      </p:sp>
      <p:sp>
        <p:nvSpPr>
          <p:cNvPr id="5" name="TextBox 4"/>
          <p:cNvSpPr txBox="1"/>
          <p:nvPr/>
        </p:nvSpPr>
        <p:spPr>
          <a:xfrm>
            <a:off x="1619672" y="476671"/>
            <a:ext cx="5472608" cy="584775"/>
          </a:xfrm>
          <a:prstGeom prst="rect">
            <a:avLst/>
          </a:prstGeom>
          <a:noFill/>
        </p:spPr>
        <p:txBody>
          <a:bodyPr wrap="square" rtlCol="0">
            <a:spAutoFit/>
          </a:bodyPr>
          <a:lstStyle/>
          <a:p>
            <a:r>
              <a:rPr lang="en-GB" sz="3200" b="1" dirty="0" smtClean="0">
                <a:solidFill>
                  <a:srgbClr val="FF0000"/>
                </a:solidFill>
                <a:effectLst>
                  <a:outerShdw blurRad="38100" dist="38100" dir="2700000" algn="tl">
                    <a:srgbClr val="000000">
                      <a:alpha val="43137"/>
                    </a:srgbClr>
                  </a:outerShdw>
                </a:effectLst>
              </a:rPr>
              <a:t>2 minutes hate</a:t>
            </a:r>
            <a:endParaRPr lang="en-GB" sz="32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94010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43042" y="214290"/>
            <a:ext cx="5472608" cy="584775"/>
          </a:xfrm>
          <a:prstGeom prst="rect">
            <a:avLst/>
          </a:prstGeom>
          <a:noFill/>
        </p:spPr>
        <p:txBody>
          <a:bodyPr wrap="square" rtlCol="0">
            <a:spAutoFit/>
          </a:bodyPr>
          <a:lstStyle/>
          <a:p>
            <a:r>
              <a:rPr lang="en-GB" sz="3200" b="1" dirty="0" smtClean="0">
                <a:solidFill>
                  <a:srgbClr val="FF0000"/>
                </a:solidFill>
                <a:effectLst>
                  <a:outerShdw blurRad="38100" dist="38100" dir="2700000" algn="tl">
                    <a:srgbClr val="000000">
                      <a:alpha val="43137"/>
                    </a:srgbClr>
                  </a:outerShdw>
                </a:effectLst>
              </a:rPr>
              <a:t>Division</a:t>
            </a:r>
            <a:endParaRPr lang="en-GB" sz="3200" b="1" dirty="0">
              <a:solidFill>
                <a:srgbClr val="FF0000"/>
              </a:solidFill>
              <a:effectLst>
                <a:outerShdw blurRad="38100" dist="38100" dir="2700000" algn="tl">
                  <a:srgbClr val="000000">
                    <a:alpha val="43137"/>
                  </a:srgbClr>
                </a:outerShdw>
              </a:effectLst>
            </a:endParaRPr>
          </a:p>
        </p:txBody>
      </p:sp>
      <p:pic>
        <p:nvPicPr>
          <p:cNvPr id="2050" name="Picture 2" descr="German occupation zones after World War II"/>
          <p:cNvPicPr>
            <a:picLocks noChangeAspect="1" noChangeArrowheads="1"/>
          </p:cNvPicPr>
          <p:nvPr/>
        </p:nvPicPr>
        <p:blipFill>
          <a:blip r:embed="rId2"/>
          <a:srcRect/>
          <a:stretch>
            <a:fillRect/>
          </a:stretch>
        </p:blipFill>
        <p:spPr bwMode="auto">
          <a:xfrm>
            <a:off x="428596" y="1000108"/>
            <a:ext cx="3810000" cy="4867276"/>
          </a:xfrm>
          <a:prstGeom prst="rect">
            <a:avLst/>
          </a:prstGeom>
          <a:noFill/>
        </p:spPr>
      </p:pic>
      <p:sp>
        <p:nvSpPr>
          <p:cNvPr id="5" name="Rectangle 4"/>
          <p:cNvSpPr/>
          <p:nvPr/>
        </p:nvSpPr>
        <p:spPr>
          <a:xfrm>
            <a:off x="500034" y="5857892"/>
            <a:ext cx="4572000" cy="646331"/>
          </a:xfrm>
          <a:prstGeom prst="rect">
            <a:avLst/>
          </a:prstGeom>
        </p:spPr>
        <p:txBody>
          <a:bodyPr>
            <a:spAutoFit/>
          </a:bodyPr>
          <a:lstStyle/>
          <a:p>
            <a:r>
              <a:rPr lang="en-GB" b="1" dirty="0" smtClean="0"/>
              <a:t>German occupation zones after World War II</a:t>
            </a:r>
            <a:endParaRPr lang="en-GB" dirty="0"/>
          </a:p>
        </p:txBody>
      </p:sp>
      <p:pic>
        <p:nvPicPr>
          <p:cNvPr id="7" name="Picture 6" descr="http://www.fasttrackteaching.com/burns/Unit_11_Cold_War/Unit11_map_Cold_War_Europe_1.GIF"/>
          <p:cNvPicPr/>
          <p:nvPr/>
        </p:nvPicPr>
        <p:blipFill>
          <a:blip r:embed="rId3"/>
          <a:srcRect/>
          <a:stretch>
            <a:fillRect/>
          </a:stretch>
        </p:blipFill>
        <p:spPr bwMode="auto">
          <a:xfrm>
            <a:off x="4857752" y="1643050"/>
            <a:ext cx="4000528" cy="4231312"/>
          </a:xfrm>
          <a:prstGeom prst="rect">
            <a:avLst/>
          </a:prstGeom>
          <a:noFill/>
          <a:ln w="9525">
            <a:noFill/>
            <a:miter lim="800000"/>
            <a:headEnd/>
            <a:tailEnd/>
          </a:ln>
        </p:spPr>
      </p:pic>
      <p:sp>
        <p:nvSpPr>
          <p:cNvPr id="8" name="TextBox 7"/>
          <p:cNvSpPr txBox="1"/>
          <p:nvPr/>
        </p:nvSpPr>
        <p:spPr>
          <a:xfrm>
            <a:off x="5000628" y="285728"/>
            <a:ext cx="3571900" cy="1200329"/>
          </a:xfrm>
          <a:prstGeom prst="rect">
            <a:avLst/>
          </a:prstGeom>
          <a:noFill/>
        </p:spPr>
        <p:txBody>
          <a:bodyPr wrap="square" rtlCol="0">
            <a:spAutoFit/>
          </a:bodyPr>
          <a:lstStyle/>
          <a:p>
            <a:r>
              <a:rPr lang="en-GB" dirty="0" smtClean="0"/>
              <a:t>Europe divided into 2 camps, nations that are allied with America in green, nations allied with Russia in red</a:t>
            </a:r>
            <a:endParaRPr lang="en-GB" dirty="0"/>
          </a:p>
        </p:txBody>
      </p:sp>
    </p:spTree>
    <p:extLst>
      <p:ext uri="{BB962C8B-B14F-4D97-AF65-F5344CB8AC3E}">
        <p14:creationId xmlns:p14="http://schemas.microsoft.com/office/powerpoint/2010/main" val="1075259085"/>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347</TotalTime>
  <Words>635</Words>
  <Application>Microsoft Office PowerPoint</Application>
  <PresentationFormat>On-screen Show (4:3)</PresentationFormat>
  <Paragraphs>37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SGS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Ajayi</dc:creator>
  <cp:lastModifiedBy>np</cp:lastModifiedBy>
  <cp:revision>21</cp:revision>
  <dcterms:created xsi:type="dcterms:W3CDTF">2013-09-06T09:44:25Z</dcterms:created>
  <dcterms:modified xsi:type="dcterms:W3CDTF">2013-09-23T13:59:55Z</dcterms:modified>
</cp:coreProperties>
</file>