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8" r:id="rId3"/>
    <p:sldId id="257" r:id="rId4"/>
    <p:sldId id="263" r:id="rId5"/>
    <p:sldId id="261" r:id="rId6"/>
    <p:sldId id="264" r:id="rId7"/>
    <p:sldId id="266" r:id="rId8"/>
    <p:sldId id="267" r:id="rId9"/>
    <p:sldId id="268"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F10E76F-97AA-45B2-BE3F-FC9144D6A046}">
          <p14:sldIdLst>
            <p14:sldId id="256"/>
            <p14:sldId id="258"/>
            <p14:sldId id="257"/>
            <p14:sldId id="263"/>
            <p14:sldId id="261"/>
            <p14:sldId id="264"/>
            <p14:sldId id="266"/>
            <p14:sldId id="267"/>
            <p14:sldId id="268"/>
            <p14:sldId id="26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7" autoAdjust="0"/>
  </p:normalViewPr>
  <p:slideViewPr>
    <p:cSldViewPr>
      <p:cViewPr varScale="1">
        <p:scale>
          <a:sx n="104" d="100"/>
          <a:sy n="104" d="100"/>
        </p:scale>
        <p:origin x="-17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723806-E116-4930-865E-452C4FE01813}" type="datetimeFigureOut">
              <a:rPr lang="en-GB" smtClean="0"/>
              <a:t>23/09/2013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1ED23F-4DDF-475A-B0A9-8713793FEAE7}" type="slidenum">
              <a:rPr lang="en-GB" smtClean="0"/>
              <a:t>‹#›</a:t>
            </a:fld>
            <a:endParaRPr lang="en-GB"/>
          </a:p>
        </p:txBody>
      </p:sp>
    </p:spTree>
    <p:extLst>
      <p:ext uri="{BB962C8B-B14F-4D97-AF65-F5344CB8AC3E}">
        <p14:creationId xmlns:p14="http://schemas.microsoft.com/office/powerpoint/2010/main" val="2881192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Dalton</a:t>
            </a:r>
            <a:r>
              <a:rPr lang="en-GB" baseline="0" dirty="0" smtClean="0"/>
              <a:t> &gt; Pearson &gt; Davenport</a:t>
            </a:r>
            <a:endParaRPr lang="en-GB" dirty="0" smtClean="0"/>
          </a:p>
          <a:p>
            <a:endParaRPr lang="en-GB" dirty="0"/>
          </a:p>
        </p:txBody>
      </p:sp>
      <p:sp>
        <p:nvSpPr>
          <p:cNvPr id="4" name="Slide Number Placeholder 3"/>
          <p:cNvSpPr>
            <a:spLocks noGrp="1"/>
          </p:cNvSpPr>
          <p:nvPr>
            <p:ph type="sldNum" sz="quarter" idx="10"/>
          </p:nvPr>
        </p:nvSpPr>
        <p:spPr/>
        <p:txBody>
          <a:bodyPr/>
          <a:lstStyle/>
          <a:p>
            <a:fld id="{B61ED23F-4DDF-475A-B0A9-8713793FEAE7}" type="slidenum">
              <a:rPr lang="en-GB" smtClean="0"/>
              <a:t>2</a:t>
            </a:fld>
            <a:endParaRPr lang="en-GB"/>
          </a:p>
        </p:txBody>
      </p:sp>
    </p:spTree>
    <p:extLst>
      <p:ext uri="{BB962C8B-B14F-4D97-AF65-F5344CB8AC3E}">
        <p14:creationId xmlns:p14="http://schemas.microsoft.com/office/powerpoint/2010/main" val="3778616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61ED23F-4DDF-475A-B0A9-8713793FEAE7}" type="slidenum">
              <a:rPr lang="en-GB" smtClean="0"/>
              <a:t>3</a:t>
            </a:fld>
            <a:endParaRPr lang="en-GB"/>
          </a:p>
        </p:txBody>
      </p:sp>
    </p:spTree>
    <p:extLst>
      <p:ext uri="{BB962C8B-B14F-4D97-AF65-F5344CB8AC3E}">
        <p14:creationId xmlns:p14="http://schemas.microsoft.com/office/powerpoint/2010/main" val="1860212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smtClean="0">
                <a:solidFill>
                  <a:schemeClr val="tx1"/>
                </a:solidFill>
                <a:effectLst/>
                <a:latin typeface="+mn-lt"/>
                <a:ea typeface="+mn-ea"/>
                <a:cs typeface="+mn-cs"/>
              </a:rPr>
              <a:t>Eugenics and Brave New World - notes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IVF – Chapter 1 ‘a brief description of the modern fertilizing process…’ gives a detailed description of IVF which is very similar to the real process conducted today.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An example of </a:t>
            </a:r>
            <a:r>
              <a:rPr lang="en-GB" sz="1200" b="1" u="sng" kern="1200" dirty="0" smtClean="0">
                <a:solidFill>
                  <a:schemeClr val="tx1"/>
                </a:solidFill>
                <a:effectLst/>
                <a:latin typeface="+mn-lt"/>
                <a:ea typeface="+mn-ea"/>
                <a:cs typeface="+mn-cs"/>
              </a:rPr>
              <a:t>Positive Eugenics</a:t>
            </a:r>
            <a:r>
              <a:rPr lang="en-GB" sz="1200" kern="1200" dirty="0" smtClean="0">
                <a:solidFill>
                  <a:schemeClr val="tx1"/>
                </a:solidFill>
                <a:effectLst/>
                <a:latin typeface="+mn-lt"/>
                <a:ea typeface="+mn-ea"/>
                <a:cs typeface="+mn-cs"/>
              </a:rPr>
              <a:t>, where reproduction of the desired traits are encouraged. In BNW it is done through IVF and IV pregnancy</a:t>
            </a:r>
          </a:p>
          <a:p>
            <a:r>
              <a:rPr lang="en-GB" sz="1200" i="1" kern="1200" dirty="0" smtClean="0">
                <a:solidFill>
                  <a:schemeClr val="tx1"/>
                </a:solidFill>
                <a:effectLst/>
                <a:latin typeface="+mn-lt"/>
                <a:ea typeface="+mn-ea"/>
                <a:cs typeface="+mn-cs"/>
              </a:rPr>
              <a:t>‘the operation undergone voluntarily for the good of Society, not to mention… a bonus amounting to six months’ salary’</a:t>
            </a:r>
            <a:r>
              <a:rPr lang="en-GB" sz="1200" kern="1200" dirty="0" smtClean="0">
                <a:solidFill>
                  <a:schemeClr val="tx1"/>
                </a:solidFill>
                <a:effectLst/>
                <a:latin typeface="+mn-lt"/>
                <a:ea typeface="+mn-ea"/>
                <a:cs typeface="+mn-cs"/>
              </a:rPr>
              <a:t> referring to a woman having some of her eggs removed for IVF.  </a:t>
            </a:r>
          </a:p>
          <a:p>
            <a:r>
              <a:rPr lang="en-GB" sz="1200" kern="1200" dirty="0" smtClean="0">
                <a:solidFill>
                  <a:schemeClr val="tx1"/>
                </a:solidFill>
                <a:effectLst/>
                <a:latin typeface="+mn-lt"/>
                <a:ea typeface="+mn-ea"/>
                <a:cs typeface="+mn-cs"/>
              </a:rPr>
              <a:t> </a:t>
            </a:r>
          </a:p>
          <a:p>
            <a:r>
              <a:rPr lang="en-GB" sz="1200" i="1" kern="1200" dirty="0" smtClean="0">
                <a:solidFill>
                  <a:schemeClr val="tx1"/>
                </a:solidFill>
                <a:effectLst/>
                <a:latin typeface="+mn-lt"/>
                <a:ea typeface="+mn-ea"/>
                <a:cs typeface="+mn-cs"/>
              </a:rPr>
              <a:t>“how the eggs which it contained were inspected for </a:t>
            </a:r>
            <a:r>
              <a:rPr lang="en-GB" sz="1200" b="1" i="1" u="sng" kern="1200" dirty="0" smtClean="0">
                <a:solidFill>
                  <a:schemeClr val="tx1"/>
                </a:solidFill>
                <a:effectLst/>
                <a:latin typeface="+mn-lt"/>
                <a:ea typeface="+mn-ea"/>
                <a:cs typeface="+mn-cs"/>
              </a:rPr>
              <a:t>abnormalities</a:t>
            </a:r>
            <a:r>
              <a:rPr lang="en-GB" sz="1200" i="1"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Presumably only the normal eggs would be selected and abnormal ones destroyed.  Thus only the eggs which have the desired traits, as decided by society, are allowed to survive. Similar to screening unborn babies for signs of downs syndrome or spinal bifida. Many of whom, upon discovery, are then aborted. </a:t>
            </a:r>
          </a:p>
          <a:p>
            <a:r>
              <a:rPr lang="en-GB" sz="1200" kern="1200" dirty="0" smtClean="0">
                <a:solidFill>
                  <a:schemeClr val="tx1"/>
                </a:solidFill>
                <a:effectLst/>
                <a:latin typeface="+mn-lt"/>
                <a:ea typeface="+mn-ea"/>
                <a:cs typeface="+mn-cs"/>
              </a:rPr>
              <a:t> </a:t>
            </a:r>
          </a:p>
          <a:p>
            <a:r>
              <a:rPr lang="en-GB" sz="1200" i="1" kern="1200" dirty="0" smtClean="0">
                <a:solidFill>
                  <a:schemeClr val="tx1"/>
                </a:solidFill>
                <a:effectLst/>
                <a:latin typeface="+mn-lt"/>
                <a:ea typeface="+mn-ea"/>
                <a:cs typeface="+mn-cs"/>
              </a:rPr>
              <a:t>“A </a:t>
            </a:r>
            <a:r>
              <a:rPr lang="en-GB" sz="1200" i="1" kern="1200" dirty="0" err="1" smtClean="0">
                <a:solidFill>
                  <a:schemeClr val="tx1"/>
                </a:solidFill>
                <a:effectLst/>
                <a:latin typeface="+mn-lt"/>
                <a:ea typeface="+mn-ea"/>
                <a:cs typeface="+mn-cs"/>
              </a:rPr>
              <a:t>Bokanovskified</a:t>
            </a:r>
            <a:r>
              <a:rPr lang="en-GB" sz="1200" i="1" kern="1200" dirty="0" smtClean="0">
                <a:solidFill>
                  <a:schemeClr val="tx1"/>
                </a:solidFill>
                <a:effectLst/>
                <a:latin typeface="+mn-lt"/>
                <a:ea typeface="+mn-ea"/>
                <a:cs typeface="+mn-cs"/>
              </a:rPr>
              <a:t> egg will bud, will proliferate, will divide… every bud will grow into a perfectly formed embryo, and every embryo into a full sized adult. Making ninety-six human beings grow where only one grew before. Progress.”</a:t>
            </a:r>
            <a:r>
              <a:rPr lang="en-GB" sz="1200" kern="1200" dirty="0" smtClean="0">
                <a:solidFill>
                  <a:schemeClr val="tx1"/>
                </a:solidFill>
                <a:effectLst/>
                <a:latin typeface="+mn-lt"/>
                <a:ea typeface="+mn-ea"/>
                <a:cs typeface="+mn-cs"/>
              </a:rPr>
              <a:t> </a:t>
            </a:r>
            <a:r>
              <a:rPr lang="en-GB" sz="1200" b="1" u="sng" kern="1200" dirty="0" smtClean="0">
                <a:solidFill>
                  <a:schemeClr val="tx1"/>
                </a:solidFill>
                <a:effectLst/>
                <a:latin typeface="+mn-lt"/>
                <a:ea typeface="+mn-ea"/>
                <a:cs typeface="+mn-cs"/>
              </a:rPr>
              <a:t>Cloning</a:t>
            </a:r>
            <a:r>
              <a:rPr lang="en-GB" sz="1200" kern="1200" dirty="0" smtClean="0">
                <a:solidFill>
                  <a:schemeClr val="tx1"/>
                </a:solidFill>
                <a:effectLst/>
                <a:latin typeface="+mn-lt"/>
                <a:ea typeface="+mn-ea"/>
                <a:cs typeface="+mn-cs"/>
              </a:rPr>
              <a:t> must be one of the most efficient examples of positive eugenics.  If you have gone to all the trouble of painstakingly creating a ‘perfect’ embryo, you might as well make as many copies of it as you can rather than undergoing the whole selective process all over again. </a:t>
            </a:r>
            <a:r>
              <a:rPr lang="en-GB" sz="1200" i="1" kern="1200" dirty="0" smtClean="0">
                <a:solidFill>
                  <a:schemeClr val="tx1"/>
                </a:solidFill>
                <a:effectLst/>
                <a:latin typeface="+mn-lt"/>
                <a:ea typeface="+mn-ea"/>
                <a:cs typeface="+mn-cs"/>
              </a:rPr>
              <a:t>“If we could </a:t>
            </a:r>
            <a:r>
              <a:rPr lang="en-GB" sz="1200" i="1" kern="1200" dirty="0" err="1" smtClean="0">
                <a:solidFill>
                  <a:schemeClr val="tx1"/>
                </a:solidFill>
                <a:effectLst/>
                <a:latin typeface="+mn-lt"/>
                <a:ea typeface="+mn-ea"/>
                <a:cs typeface="+mn-cs"/>
              </a:rPr>
              <a:t>bokanovskify</a:t>
            </a:r>
            <a:r>
              <a:rPr lang="en-GB" sz="1200" i="1" kern="1200" dirty="0" smtClean="0">
                <a:solidFill>
                  <a:schemeClr val="tx1"/>
                </a:solidFill>
                <a:effectLst/>
                <a:latin typeface="+mn-lt"/>
                <a:ea typeface="+mn-ea"/>
                <a:cs typeface="+mn-cs"/>
              </a:rPr>
              <a:t> indefinitely the whole problem would be solved.”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a:t>
            </a:r>
            <a:r>
              <a:rPr lang="en-GB" sz="1200" kern="1200" dirty="0" err="1" smtClean="0">
                <a:solidFill>
                  <a:schemeClr val="tx1"/>
                </a:solidFill>
                <a:effectLst/>
                <a:latin typeface="+mn-lt"/>
                <a:ea typeface="+mn-ea"/>
                <a:cs typeface="+mn-cs"/>
              </a:rPr>
              <a:t>Bokanovsky</a:t>
            </a:r>
            <a:r>
              <a:rPr lang="en-GB" sz="1200" kern="1200" dirty="0" smtClean="0">
                <a:solidFill>
                  <a:schemeClr val="tx1"/>
                </a:solidFill>
                <a:effectLst/>
                <a:latin typeface="+mn-lt"/>
                <a:ea typeface="+mn-ea"/>
                <a:cs typeface="+mn-cs"/>
              </a:rPr>
              <a:t> process </a:t>
            </a:r>
            <a:r>
              <a:rPr lang="en-GB" sz="1200" i="1" kern="1200" dirty="0" smtClean="0">
                <a:solidFill>
                  <a:schemeClr val="tx1"/>
                </a:solidFill>
                <a:effectLst/>
                <a:latin typeface="+mn-lt"/>
                <a:ea typeface="+mn-ea"/>
                <a:cs typeface="+mn-cs"/>
              </a:rPr>
              <a:t>“Eight minutes of hard X-rays being about as much as an egg can stand. </a:t>
            </a:r>
            <a:r>
              <a:rPr lang="en-GB" sz="1200" i="1" u="sng" kern="1200" dirty="0" smtClean="0">
                <a:solidFill>
                  <a:schemeClr val="tx1"/>
                </a:solidFill>
                <a:effectLst/>
                <a:latin typeface="+mn-lt"/>
                <a:ea typeface="+mn-ea"/>
                <a:cs typeface="+mn-cs"/>
              </a:rPr>
              <a:t>A few died</a:t>
            </a:r>
            <a:r>
              <a:rPr lang="en-GB" sz="1200" i="1" kern="1200" dirty="0" smtClean="0">
                <a:solidFill>
                  <a:schemeClr val="tx1"/>
                </a:solidFill>
                <a:effectLst/>
                <a:latin typeface="+mn-lt"/>
                <a:ea typeface="+mn-ea"/>
                <a:cs typeface="+mn-cs"/>
              </a:rPr>
              <a:t>; of the rest, the least susceptible divided…”</a:t>
            </a:r>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echoes Darwin’s words </a:t>
            </a:r>
          </a:p>
          <a:p>
            <a:r>
              <a:rPr lang="en-GB" sz="1200" i="1" kern="1200" dirty="0" smtClean="0">
                <a:solidFill>
                  <a:schemeClr val="tx1"/>
                </a:solidFill>
                <a:effectLst/>
                <a:latin typeface="+mn-lt"/>
                <a:ea typeface="+mn-ea"/>
                <a:cs typeface="+mn-cs"/>
              </a:rPr>
              <a:t>“Man, like every other animal, has no doubt advanced to his present high condition through a </a:t>
            </a:r>
            <a:r>
              <a:rPr lang="en-GB" sz="1200" b="1" i="1" u="sng" kern="1200" dirty="0" smtClean="0">
                <a:solidFill>
                  <a:schemeClr val="tx1"/>
                </a:solidFill>
                <a:effectLst/>
                <a:latin typeface="+mn-lt"/>
                <a:ea typeface="+mn-ea"/>
                <a:cs typeface="+mn-cs"/>
              </a:rPr>
              <a:t>struggle for existence</a:t>
            </a:r>
            <a:r>
              <a:rPr lang="en-GB" sz="1200" i="1" kern="1200" dirty="0" smtClean="0">
                <a:solidFill>
                  <a:schemeClr val="tx1"/>
                </a:solidFill>
                <a:effectLst/>
                <a:latin typeface="+mn-lt"/>
                <a:ea typeface="+mn-ea"/>
                <a:cs typeface="+mn-cs"/>
              </a:rPr>
              <a:t> consequent on his rapid multiplication.”</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Freemartins. </a:t>
            </a:r>
            <a:r>
              <a:rPr lang="en-GB" sz="1200" b="1" u="sng" kern="1200" dirty="0" smtClean="0">
                <a:solidFill>
                  <a:schemeClr val="tx1"/>
                </a:solidFill>
                <a:effectLst/>
                <a:latin typeface="+mn-lt"/>
                <a:ea typeface="+mn-ea"/>
                <a:cs typeface="+mn-cs"/>
              </a:rPr>
              <a:t>Sterilized women</a:t>
            </a:r>
            <a:r>
              <a:rPr lang="en-GB" sz="1200" kern="1200" dirty="0" smtClean="0">
                <a:solidFill>
                  <a:schemeClr val="tx1"/>
                </a:solidFill>
                <a:effectLst/>
                <a:latin typeface="+mn-lt"/>
                <a:ea typeface="+mn-ea"/>
                <a:cs typeface="+mn-cs"/>
              </a:rPr>
              <a:t>. </a:t>
            </a:r>
            <a:r>
              <a:rPr lang="en-GB" sz="1200" i="1" kern="1200" dirty="0" smtClean="0">
                <a:solidFill>
                  <a:schemeClr val="tx1"/>
                </a:solidFill>
                <a:effectLst/>
                <a:latin typeface="+mn-lt"/>
                <a:ea typeface="+mn-ea"/>
                <a:cs typeface="+mn-cs"/>
              </a:rPr>
              <a:t>“…we want to have a good choice. And of course one must always leave an enormous margin of safety. So we allow as many as thirty per cent of the female embryos to develop normally. The others get a dose of male sex-hormone every twenty-four metres for the rest of the course…”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b="1" u="sng" kern="1200" dirty="0" smtClean="0">
                <a:solidFill>
                  <a:schemeClr val="tx1"/>
                </a:solidFill>
                <a:effectLst/>
                <a:latin typeface="+mn-lt"/>
                <a:ea typeface="+mn-ea"/>
                <a:cs typeface="+mn-cs"/>
              </a:rPr>
              <a:t>Malthusian Drill.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Linda is allowed to lie in a hospital bed taking ever increasing amounts of soma until she dies. </a:t>
            </a:r>
            <a:r>
              <a:rPr lang="en-GB" sz="1200" b="1" u="sng" kern="1200" dirty="0" smtClean="0">
                <a:solidFill>
                  <a:schemeClr val="tx1"/>
                </a:solidFill>
                <a:effectLst/>
                <a:latin typeface="+mn-lt"/>
                <a:ea typeface="+mn-ea"/>
                <a:cs typeface="+mn-cs"/>
              </a:rPr>
              <a:t>Euthanasia</a:t>
            </a:r>
            <a:r>
              <a:rPr lang="en-GB" sz="1200" kern="1200" dirty="0" smtClean="0">
                <a:solidFill>
                  <a:schemeClr val="tx1"/>
                </a:solidFill>
                <a:effectLst/>
                <a:latin typeface="+mn-lt"/>
                <a:ea typeface="+mn-ea"/>
                <a:cs typeface="+mn-cs"/>
              </a:rPr>
              <a:t>, a form of negative Eugenics where you allow imperfect people, who are a burden to society, to die. Linda was ugly, weak, addicted and viviparous, essentially useless to the brave new world society. But it is similar to our society. If we are all animals like Darwin seemed to think, why do we tolerate the existence of the Linda’s of our world? Maybe it is because they are hidden from us, living on the streets or in hospitals and care homes away from our middle class paradise.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When Jon starts to on his own in an abandoned building he creates a spectacle since it is so </a:t>
            </a:r>
            <a:r>
              <a:rPr lang="en-GB" sz="1200" b="1" u="sng" kern="1200" dirty="0" smtClean="0">
                <a:solidFill>
                  <a:schemeClr val="tx1"/>
                </a:solidFill>
                <a:effectLst/>
                <a:latin typeface="+mn-lt"/>
                <a:ea typeface="+mn-ea"/>
                <a:cs typeface="+mn-cs"/>
              </a:rPr>
              <a:t>different to mainstream society</a:t>
            </a:r>
            <a:r>
              <a:rPr lang="en-GB" sz="1200" kern="1200" dirty="0" smtClean="0">
                <a:solidFill>
                  <a:schemeClr val="tx1"/>
                </a:solidFill>
                <a:effectLst/>
                <a:latin typeface="+mn-lt"/>
                <a:ea typeface="+mn-ea"/>
                <a:cs typeface="+mn-cs"/>
              </a:rPr>
              <a:t>. The attention he receives from journalists and the public, drives him to suicide. Perhaps, Huxley is satirising the survival of the fittest principle.  Jon cannot adapt to mainstream society, so he dies and his discontent is not passed on. </a:t>
            </a:r>
          </a:p>
          <a:p>
            <a:r>
              <a:rPr lang="en-GB" sz="1200" kern="1200" dirty="0" smtClean="0">
                <a:solidFill>
                  <a:schemeClr val="tx1"/>
                </a:solidFill>
                <a:effectLst/>
                <a:latin typeface="+mn-lt"/>
                <a:ea typeface="+mn-ea"/>
                <a:cs typeface="+mn-cs"/>
              </a:rPr>
              <a:t> </a:t>
            </a:r>
          </a:p>
          <a:p>
            <a:r>
              <a:rPr lang="en-GB" sz="1200" b="1" u="sng" kern="1200" dirty="0" smtClean="0">
                <a:solidFill>
                  <a:schemeClr val="tx1"/>
                </a:solidFill>
                <a:effectLst/>
                <a:latin typeface="+mn-lt"/>
                <a:ea typeface="+mn-ea"/>
                <a:cs typeface="+mn-cs"/>
              </a:rPr>
              <a:t>Social predestination room</a:t>
            </a:r>
            <a:r>
              <a:rPr lang="en-GB" sz="1200" kern="1200" dirty="0" smtClean="0">
                <a:solidFill>
                  <a:schemeClr val="tx1"/>
                </a:solidFill>
                <a:effectLst/>
                <a:latin typeface="+mn-lt"/>
                <a:ea typeface="+mn-ea"/>
                <a:cs typeface="+mn-cs"/>
              </a:rPr>
              <a:t>. “</a:t>
            </a:r>
            <a:r>
              <a:rPr lang="en-GB" sz="1200" i="1" kern="1200" dirty="0" smtClean="0">
                <a:solidFill>
                  <a:schemeClr val="tx1"/>
                </a:solidFill>
                <a:effectLst/>
                <a:latin typeface="+mn-lt"/>
                <a:ea typeface="+mn-ea"/>
                <a:cs typeface="+mn-cs"/>
              </a:rPr>
              <a:t>We decant our babies as socialized human beings, as Alphas or Epsilons, as future sewage works or future… Directors of Hatcheries.” … “nothing like oxygen-shortage for keeping an embryo below par.”</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r>
              <a:rPr lang="en-GB" sz="1200" b="1" u="sng" kern="1200" dirty="0" smtClean="0">
                <a:solidFill>
                  <a:schemeClr val="tx1"/>
                </a:solidFill>
                <a:effectLst/>
                <a:latin typeface="+mn-lt"/>
                <a:ea typeface="+mn-ea"/>
                <a:cs typeface="+mn-cs"/>
              </a:rPr>
              <a:t>Epsilons are compared to horses and cows.</a:t>
            </a:r>
            <a:r>
              <a:rPr lang="en-GB" sz="1200" kern="1200" dirty="0" smtClean="0">
                <a:solidFill>
                  <a:schemeClr val="tx1"/>
                </a:solidFill>
                <a:effectLst/>
                <a:latin typeface="+mn-lt"/>
                <a:ea typeface="+mn-ea"/>
                <a:cs typeface="+mn-cs"/>
              </a:rPr>
              <a:t> (Eugenic perspective on humans as animals) They are not valued for anything other than their ability to work. (links to the bell curve) </a:t>
            </a:r>
            <a:r>
              <a:rPr lang="en-GB" sz="1200" i="1" kern="1200" dirty="0" smtClean="0">
                <a:solidFill>
                  <a:schemeClr val="tx1"/>
                </a:solidFill>
                <a:effectLst/>
                <a:latin typeface="+mn-lt"/>
                <a:ea typeface="+mn-ea"/>
                <a:cs typeface="+mn-cs"/>
              </a:rPr>
              <a:t>“But though the Epsilon mind was mature at then, the Epsilon body was not fit to work until eighteen. Long years of superfluous and wasted immaturity. If the physical development could be speeded up till it was as quick, say as a cow’s, what an enormous saving to the Community!”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Brave New </a:t>
            </a:r>
            <a:r>
              <a:rPr lang="en-GB" sz="1200" kern="1200" dirty="0" err="1" smtClean="0">
                <a:solidFill>
                  <a:schemeClr val="tx1"/>
                </a:solidFill>
                <a:effectLst/>
                <a:latin typeface="+mn-lt"/>
                <a:ea typeface="+mn-ea"/>
                <a:cs typeface="+mn-cs"/>
              </a:rPr>
              <a:t>Worlders</a:t>
            </a:r>
            <a:r>
              <a:rPr lang="en-GB" sz="1200" kern="1200" dirty="0" smtClean="0">
                <a:solidFill>
                  <a:schemeClr val="tx1"/>
                </a:solidFill>
                <a:effectLst/>
                <a:latin typeface="+mn-lt"/>
                <a:ea typeface="+mn-ea"/>
                <a:cs typeface="+mn-cs"/>
              </a:rPr>
              <a:t> are able to stay young and useful to society until around age 60 or so when they suddenly just die. This has obviously been biologically engineered to be the case so that the </a:t>
            </a:r>
            <a:r>
              <a:rPr lang="en-GB" sz="1200" b="1" u="sng" kern="1200" dirty="0" smtClean="0">
                <a:solidFill>
                  <a:schemeClr val="tx1"/>
                </a:solidFill>
                <a:effectLst/>
                <a:latin typeface="+mn-lt"/>
                <a:ea typeface="+mn-ea"/>
                <a:cs typeface="+mn-cs"/>
              </a:rPr>
              <a:t>maximum usefulness</a:t>
            </a:r>
            <a:r>
              <a:rPr lang="en-GB" sz="1200" kern="1200" dirty="0" smtClean="0">
                <a:solidFill>
                  <a:schemeClr val="tx1"/>
                </a:solidFill>
                <a:effectLst/>
                <a:latin typeface="+mn-lt"/>
                <a:ea typeface="+mn-ea"/>
                <a:cs typeface="+mn-cs"/>
              </a:rPr>
              <a:t> is exacted from these people. They are not burdens in their old age. (Links in with the bell curve model of human usefulness)</a:t>
            </a:r>
          </a:p>
          <a:p>
            <a:r>
              <a:rPr lang="en-GB" sz="1200" kern="1200" dirty="0" smtClean="0">
                <a:solidFill>
                  <a:schemeClr val="tx1"/>
                </a:solidFill>
                <a:effectLst/>
                <a:latin typeface="+mn-lt"/>
                <a:ea typeface="+mn-ea"/>
                <a:cs typeface="+mn-cs"/>
              </a:rPr>
              <a:t> </a:t>
            </a:r>
          </a:p>
          <a:p>
            <a:r>
              <a:rPr lang="en-GB" sz="1200" b="1" u="sng" kern="1200" dirty="0" smtClean="0">
                <a:solidFill>
                  <a:schemeClr val="tx1"/>
                </a:solidFill>
                <a:effectLst/>
                <a:latin typeface="+mn-lt"/>
                <a:ea typeface="+mn-ea"/>
                <a:cs typeface="+mn-cs"/>
              </a:rPr>
              <a:t>Savage reservation</a:t>
            </a:r>
            <a:r>
              <a:rPr lang="en-GB" sz="1200" kern="1200" dirty="0" smtClean="0">
                <a:solidFill>
                  <a:schemeClr val="tx1"/>
                </a:solidFill>
                <a:effectLst/>
                <a:latin typeface="+mn-lt"/>
                <a:ea typeface="+mn-ea"/>
                <a:cs typeface="+mn-cs"/>
              </a:rPr>
              <a:t> in BNW, similar to Native American Reservations.  Also similar to the </a:t>
            </a:r>
            <a:r>
              <a:rPr lang="en-GB" sz="1200" u="sng" kern="1200" dirty="0" smtClean="0">
                <a:solidFill>
                  <a:schemeClr val="tx1"/>
                </a:solidFill>
                <a:effectLst/>
                <a:latin typeface="+mn-lt"/>
                <a:ea typeface="+mn-ea"/>
                <a:cs typeface="+mn-cs"/>
              </a:rPr>
              <a:t>racial segregation in South Africa</a:t>
            </a:r>
            <a:r>
              <a:rPr lang="en-GB" sz="1200" kern="1200" dirty="0" smtClean="0">
                <a:solidFill>
                  <a:schemeClr val="tx1"/>
                </a:solidFill>
                <a:effectLst/>
                <a:latin typeface="+mn-lt"/>
                <a:ea typeface="+mn-ea"/>
                <a:cs typeface="+mn-cs"/>
              </a:rPr>
              <a:t>  (justified by eugenic ideas), by the 1930s, had been firmly established through British and Dutch colonial rule., (although the official policy of ‘apartheid’ only came into being in 1948). People were also divided up into classes, similar to BNW: </a:t>
            </a:r>
            <a:r>
              <a:rPr lang="en-GB" sz="1200" u="sng" kern="1200" dirty="0" smtClean="0">
                <a:solidFill>
                  <a:schemeClr val="tx1"/>
                </a:solidFill>
                <a:effectLst/>
                <a:latin typeface="+mn-lt"/>
                <a:ea typeface="+mn-ea"/>
                <a:cs typeface="+mn-cs"/>
              </a:rPr>
              <a:t>Whites/Alphas (who were the most ‘evolved’), Indians/Betas, Coloureds/Gammas, Blacks/ Epsilons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BNW entertainment (Alphas have superior golf courses?), housing, occupations, education were all segregated by which class you were in. Similarly, in South Africa these factors were also decided by your ‘racial group’.  Black people were not citizens of South Africa, they belonged to tribal ‘homelands’ known as </a:t>
            </a:r>
            <a:r>
              <a:rPr lang="en-GB" sz="1200" b="1" i="1" u="sng" kern="1200" dirty="0" err="1" smtClean="0">
                <a:solidFill>
                  <a:schemeClr val="tx1"/>
                </a:solidFill>
                <a:effectLst/>
                <a:latin typeface="+mn-lt"/>
                <a:ea typeface="+mn-ea"/>
                <a:cs typeface="+mn-cs"/>
              </a:rPr>
              <a:t>bantustans</a:t>
            </a:r>
            <a:r>
              <a:rPr lang="en-GB" sz="1200" kern="1200" dirty="0" smtClean="0">
                <a:solidFill>
                  <a:schemeClr val="tx1"/>
                </a:solidFill>
                <a:effectLst/>
                <a:latin typeface="+mn-lt"/>
                <a:ea typeface="+mn-ea"/>
                <a:cs typeface="+mn-cs"/>
              </a:rPr>
              <a:t> not too dissimilar to BNW savage reservation. South Africans were also conditioned to hate ‘inferior races’ like in BNW.</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1984</a:t>
            </a:r>
            <a:r>
              <a:rPr lang="en-GB" sz="1200" kern="1200" dirty="0" smtClean="0">
                <a:solidFill>
                  <a:schemeClr val="tx1"/>
                </a:solidFill>
                <a:effectLst/>
                <a:latin typeface="+mn-lt"/>
                <a:ea typeface="+mn-ea"/>
                <a:cs typeface="+mn-cs"/>
              </a:rPr>
              <a:t> is an example of </a:t>
            </a:r>
            <a:r>
              <a:rPr lang="en-GB" sz="1200" b="1" u="sng" kern="1200" dirty="0" smtClean="0">
                <a:solidFill>
                  <a:schemeClr val="tx1"/>
                </a:solidFill>
                <a:effectLst/>
                <a:latin typeface="+mn-lt"/>
                <a:ea typeface="+mn-ea"/>
                <a:cs typeface="+mn-cs"/>
              </a:rPr>
              <a:t>Negative Eugenics</a:t>
            </a:r>
            <a:r>
              <a:rPr lang="en-GB" sz="1200" kern="1200" dirty="0" smtClean="0">
                <a:solidFill>
                  <a:schemeClr val="tx1"/>
                </a:solidFill>
                <a:effectLst/>
                <a:latin typeface="+mn-lt"/>
                <a:ea typeface="+mn-ea"/>
                <a:cs typeface="+mn-cs"/>
              </a:rPr>
              <a:t>, where undesirable people are eliminated so they cannot pass on their genes or ideas. Perhaps the way in which people ‘disappear’ in 1984 is a form of cultural or political eugenics.  In a way eugenic principals are applied to language as well, since newspeak is supposed to eliminate words which articulate thoughts that threaten Big Brother’s regime. </a:t>
            </a:r>
          </a:p>
          <a:p>
            <a:r>
              <a:rPr lang="en-GB" sz="1200" kern="1200" dirty="0" smtClean="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61ED23F-4DDF-475A-B0A9-8713793FEAE7}" type="slidenum">
              <a:rPr lang="en-GB" smtClean="0"/>
              <a:t>7</a:t>
            </a:fld>
            <a:endParaRPr lang="en-GB"/>
          </a:p>
        </p:txBody>
      </p:sp>
    </p:spTree>
    <p:extLst>
      <p:ext uri="{BB962C8B-B14F-4D97-AF65-F5344CB8AC3E}">
        <p14:creationId xmlns:p14="http://schemas.microsoft.com/office/powerpoint/2010/main" val="202926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smtClean="0">
                <a:solidFill>
                  <a:schemeClr val="tx1"/>
                </a:solidFill>
                <a:effectLst/>
                <a:latin typeface="+mn-lt"/>
                <a:ea typeface="+mn-ea"/>
                <a:cs typeface="+mn-cs"/>
              </a:rPr>
              <a:t>Eugenics and Brave New World - notes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IVF – Chapter 1 ‘a brief description of the modern fertilizing process…’ gives a detailed description of IVF which is very similar to the real process conducted today.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An example of </a:t>
            </a:r>
            <a:r>
              <a:rPr lang="en-GB" sz="1200" b="1" u="sng" kern="1200" dirty="0" smtClean="0">
                <a:solidFill>
                  <a:schemeClr val="tx1"/>
                </a:solidFill>
                <a:effectLst/>
                <a:latin typeface="+mn-lt"/>
                <a:ea typeface="+mn-ea"/>
                <a:cs typeface="+mn-cs"/>
              </a:rPr>
              <a:t>Positive Eugenics</a:t>
            </a:r>
            <a:r>
              <a:rPr lang="en-GB" sz="1200" kern="1200" dirty="0" smtClean="0">
                <a:solidFill>
                  <a:schemeClr val="tx1"/>
                </a:solidFill>
                <a:effectLst/>
                <a:latin typeface="+mn-lt"/>
                <a:ea typeface="+mn-ea"/>
                <a:cs typeface="+mn-cs"/>
              </a:rPr>
              <a:t>, where reproduction of the desired traits are encouraged. In BNW it is done through IVF and IV pregnancy</a:t>
            </a:r>
          </a:p>
          <a:p>
            <a:r>
              <a:rPr lang="en-GB" sz="1200" i="1" kern="1200" dirty="0" smtClean="0">
                <a:solidFill>
                  <a:schemeClr val="tx1"/>
                </a:solidFill>
                <a:effectLst/>
                <a:latin typeface="+mn-lt"/>
                <a:ea typeface="+mn-ea"/>
                <a:cs typeface="+mn-cs"/>
              </a:rPr>
              <a:t>‘the operation undergone voluntarily for the good of Society, not to mention… a bonus amounting to six months’ salary’</a:t>
            </a:r>
            <a:r>
              <a:rPr lang="en-GB" sz="1200" kern="1200" dirty="0" smtClean="0">
                <a:solidFill>
                  <a:schemeClr val="tx1"/>
                </a:solidFill>
                <a:effectLst/>
                <a:latin typeface="+mn-lt"/>
                <a:ea typeface="+mn-ea"/>
                <a:cs typeface="+mn-cs"/>
              </a:rPr>
              <a:t> referring to a woman having some of her eggs removed for IVF.  </a:t>
            </a:r>
          </a:p>
          <a:p>
            <a:r>
              <a:rPr lang="en-GB" sz="1200" kern="1200" dirty="0" smtClean="0">
                <a:solidFill>
                  <a:schemeClr val="tx1"/>
                </a:solidFill>
                <a:effectLst/>
                <a:latin typeface="+mn-lt"/>
                <a:ea typeface="+mn-ea"/>
                <a:cs typeface="+mn-cs"/>
              </a:rPr>
              <a:t> </a:t>
            </a:r>
          </a:p>
          <a:p>
            <a:r>
              <a:rPr lang="en-GB" sz="1200" i="1" kern="1200" dirty="0" smtClean="0">
                <a:solidFill>
                  <a:schemeClr val="tx1"/>
                </a:solidFill>
                <a:effectLst/>
                <a:latin typeface="+mn-lt"/>
                <a:ea typeface="+mn-ea"/>
                <a:cs typeface="+mn-cs"/>
              </a:rPr>
              <a:t>“how the eggs which it contained were inspected for </a:t>
            </a:r>
            <a:r>
              <a:rPr lang="en-GB" sz="1200" b="1" i="1" u="sng" kern="1200" dirty="0" smtClean="0">
                <a:solidFill>
                  <a:schemeClr val="tx1"/>
                </a:solidFill>
                <a:effectLst/>
                <a:latin typeface="+mn-lt"/>
                <a:ea typeface="+mn-ea"/>
                <a:cs typeface="+mn-cs"/>
              </a:rPr>
              <a:t>abnormalities</a:t>
            </a:r>
            <a:r>
              <a:rPr lang="en-GB" sz="1200" i="1"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Presumably only the normal eggs would be selected and abnormal ones destroyed.  Thus only the eggs which have the desired traits, as decided by society, are allowed to survive. Similar to screening unborn babies for signs of downs syndrome or spinal bifida. Many of whom, upon discovery, are then aborted. </a:t>
            </a:r>
          </a:p>
          <a:p>
            <a:r>
              <a:rPr lang="en-GB" sz="1200" kern="1200" dirty="0" smtClean="0">
                <a:solidFill>
                  <a:schemeClr val="tx1"/>
                </a:solidFill>
                <a:effectLst/>
                <a:latin typeface="+mn-lt"/>
                <a:ea typeface="+mn-ea"/>
                <a:cs typeface="+mn-cs"/>
              </a:rPr>
              <a:t> </a:t>
            </a:r>
          </a:p>
          <a:p>
            <a:r>
              <a:rPr lang="en-GB" sz="1200" i="1" kern="1200" dirty="0" smtClean="0">
                <a:solidFill>
                  <a:schemeClr val="tx1"/>
                </a:solidFill>
                <a:effectLst/>
                <a:latin typeface="+mn-lt"/>
                <a:ea typeface="+mn-ea"/>
                <a:cs typeface="+mn-cs"/>
              </a:rPr>
              <a:t>“A </a:t>
            </a:r>
            <a:r>
              <a:rPr lang="en-GB" sz="1200" i="1" kern="1200" dirty="0" err="1" smtClean="0">
                <a:solidFill>
                  <a:schemeClr val="tx1"/>
                </a:solidFill>
                <a:effectLst/>
                <a:latin typeface="+mn-lt"/>
                <a:ea typeface="+mn-ea"/>
                <a:cs typeface="+mn-cs"/>
              </a:rPr>
              <a:t>Bokanovskified</a:t>
            </a:r>
            <a:r>
              <a:rPr lang="en-GB" sz="1200" i="1" kern="1200" dirty="0" smtClean="0">
                <a:solidFill>
                  <a:schemeClr val="tx1"/>
                </a:solidFill>
                <a:effectLst/>
                <a:latin typeface="+mn-lt"/>
                <a:ea typeface="+mn-ea"/>
                <a:cs typeface="+mn-cs"/>
              </a:rPr>
              <a:t> egg will bud, will proliferate, will divide… every bud will grow into a perfectly formed embryo, and every embryo into a full sized adult. Making ninety-six human beings grow where only one grew before. Progress.”</a:t>
            </a:r>
            <a:r>
              <a:rPr lang="en-GB" sz="1200" kern="1200" dirty="0" smtClean="0">
                <a:solidFill>
                  <a:schemeClr val="tx1"/>
                </a:solidFill>
                <a:effectLst/>
                <a:latin typeface="+mn-lt"/>
                <a:ea typeface="+mn-ea"/>
                <a:cs typeface="+mn-cs"/>
              </a:rPr>
              <a:t> </a:t>
            </a:r>
            <a:r>
              <a:rPr lang="en-GB" sz="1200" b="1" u="sng" kern="1200" dirty="0" smtClean="0">
                <a:solidFill>
                  <a:schemeClr val="tx1"/>
                </a:solidFill>
                <a:effectLst/>
                <a:latin typeface="+mn-lt"/>
                <a:ea typeface="+mn-ea"/>
                <a:cs typeface="+mn-cs"/>
              </a:rPr>
              <a:t>Cloning</a:t>
            </a:r>
            <a:r>
              <a:rPr lang="en-GB" sz="1200" kern="1200" dirty="0" smtClean="0">
                <a:solidFill>
                  <a:schemeClr val="tx1"/>
                </a:solidFill>
                <a:effectLst/>
                <a:latin typeface="+mn-lt"/>
                <a:ea typeface="+mn-ea"/>
                <a:cs typeface="+mn-cs"/>
              </a:rPr>
              <a:t> must be one of the most efficient examples of positive eugenics.  If you have gone to all the trouble of painstakingly creating a ‘perfect’ embryo, you might as well make as many copies of it as you can rather than undergoing the whole selective process all over again. </a:t>
            </a:r>
            <a:r>
              <a:rPr lang="en-GB" sz="1200" i="1" kern="1200" dirty="0" smtClean="0">
                <a:solidFill>
                  <a:schemeClr val="tx1"/>
                </a:solidFill>
                <a:effectLst/>
                <a:latin typeface="+mn-lt"/>
                <a:ea typeface="+mn-ea"/>
                <a:cs typeface="+mn-cs"/>
              </a:rPr>
              <a:t>“If we could </a:t>
            </a:r>
            <a:r>
              <a:rPr lang="en-GB" sz="1200" i="1" kern="1200" dirty="0" err="1" smtClean="0">
                <a:solidFill>
                  <a:schemeClr val="tx1"/>
                </a:solidFill>
                <a:effectLst/>
                <a:latin typeface="+mn-lt"/>
                <a:ea typeface="+mn-ea"/>
                <a:cs typeface="+mn-cs"/>
              </a:rPr>
              <a:t>bokanovskify</a:t>
            </a:r>
            <a:r>
              <a:rPr lang="en-GB" sz="1200" i="1" kern="1200" dirty="0" smtClean="0">
                <a:solidFill>
                  <a:schemeClr val="tx1"/>
                </a:solidFill>
                <a:effectLst/>
                <a:latin typeface="+mn-lt"/>
                <a:ea typeface="+mn-ea"/>
                <a:cs typeface="+mn-cs"/>
              </a:rPr>
              <a:t> indefinitely the whole problem would be solved.”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a:t>
            </a:r>
            <a:r>
              <a:rPr lang="en-GB" sz="1200" kern="1200" dirty="0" err="1" smtClean="0">
                <a:solidFill>
                  <a:schemeClr val="tx1"/>
                </a:solidFill>
                <a:effectLst/>
                <a:latin typeface="+mn-lt"/>
                <a:ea typeface="+mn-ea"/>
                <a:cs typeface="+mn-cs"/>
              </a:rPr>
              <a:t>Bokanovsky</a:t>
            </a:r>
            <a:r>
              <a:rPr lang="en-GB" sz="1200" kern="1200" dirty="0" smtClean="0">
                <a:solidFill>
                  <a:schemeClr val="tx1"/>
                </a:solidFill>
                <a:effectLst/>
                <a:latin typeface="+mn-lt"/>
                <a:ea typeface="+mn-ea"/>
                <a:cs typeface="+mn-cs"/>
              </a:rPr>
              <a:t> process </a:t>
            </a:r>
            <a:r>
              <a:rPr lang="en-GB" sz="1200" i="1" kern="1200" dirty="0" smtClean="0">
                <a:solidFill>
                  <a:schemeClr val="tx1"/>
                </a:solidFill>
                <a:effectLst/>
                <a:latin typeface="+mn-lt"/>
                <a:ea typeface="+mn-ea"/>
                <a:cs typeface="+mn-cs"/>
              </a:rPr>
              <a:t>“Eight minutes of hard X-rays being about as much as an egg can stand. </a:t>
            </a:r>
            <a:r>
              <a:rPr lang="en-GB" sz="1200" i="1" u="sng" kern="1200" dirty="0" smtClean="0">
                <a:solidFill>
                  <a:schemeClr val="tx1"/>
                </a:solidFill>
                <a:effectLst/>
                <a:latin typeface="+mn-lt"/>
                <a:ea typeface="+mn-ea"/>
                <a:cs typeface="+mn-cs"/>
              </a:rPr>
              <a:t>A few died</a:t>
            </a:r>
            <a:r>
              <a:rPr lang="en-GB" sz="1200" i="1" kern="1200" dirty="0" smtClean="0">
                <a:solidFill>
                  <a:schemeClr val="tx1"/>
                </a:solidFill>
                <a:effectLst/>
                <a:latin typeface="+mn-lt"/>
                <a:ea typeface="+mn-ea"/>
                <a:cs typeface="+mn-cs"/>
              </a:rPr>
              <a:t>; of the rest, the least susceptible divided…”</a:t>
            </a:r>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echoes Darwin’s words </a:t>
            </a:r>
          </a:p>
          <a:p>
            <a:r>
              <a:rPr lang="en-GB" sz="1200" i="1" kern="1200" dirty="0" smtClean="0">
                <a:solidFill>
                  <a:schemeClr val="tx1"/>
                </a:solidFill>
                <a:effectLst/>
                <a:latin typeface="+mn-lt"/>
                <a:ea typeface="+mn-ea"/>
                <a:cs typeface="+mn-cs"/>
              </a:rPr>
              <a:t>“Man, like every other animal, has no doubt advanced to his present high condition through a </a:t>
            </a:r>
            <a:r>
              <a:rPr lang="en-GB" sz="1200" b="1" i="1" u="sng" kern="1200" dirty="0" smtClean="0">
                <a:solidFill>
                  <a:schemeClr val="tx1"/>
                </a:solidFill>
                <a:effectLst/>
                <a:latin typeface="+mn-lt"/>
                <a:ea typeface="+mn-ea"/>
                <a:cs typeface="+mn-cs"/>
              </a:rPr>
              <a:t>struggle for existence</a:t>
            </a:r>
            <a:r>
              <a:rPr lang="en-GB" sz="1200" i="1" kern="1200" dirty="0" smtClean="0">
                <a:solidFill>
                  <a:schemeClr val="tx1"/>
                </a:solidFill>
                <a:effectLst/>
                <a:latin typeface="+mn-lt"/>
                <a:ea typeface="+mn-ea"/>
                <a:cs typeface="+mn-cs"/>
              </a:rPr>
              <a:t> consequent on his rapid multiplication.”</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Freemartins. </a:t>
            </a:r>
            <a:r>
              <a:rPr lang="en-GB" sz="1200" b="1" u="sng" kern="1200" dirty="0" smtClean="0">
                <a:solidFill>
                  <a:schemeClr val="tx1"/>
                </a:solidFill>
                <a:effectLst/>
                <a:latin typeface="+mn-lt"/>
                <a:ea typeface="+mn-ea"/>
                <a:cs typeface="+mn-cs"/>
              </a:rPr>
              <a:t>Sterilized women</a:t>
            </a:r>
            <a:r>
              <a:rPr lang="en-GB" sz="1200" kern="1200" dirty="0" smtClean="0">
                <a:solidFill>
                  <a:schemeClr val="tx1"/>
                </a:solidFill>
                <a:effectLst/>
                <a:latin typeface="+mn-lt"/>
                <a:ea typeface="+mn-ea"/>
                <a:cs typeface="+mn-cs"/>
              </a:rPr>
              <a:t>. </a:t>
            </a:r>
            <a:r>
              <a:rPr lang="en-GB" sz="1200" i="1" kern="1200" dirty="0" smtClean="0">
                <a:solidFill>
                  <a:schemeClr val="tx1"/>
                </a:solidFill>
                <a:effectLst/>
                <a:latin typeface="+mn-lt"/>
                <a:ea typeface="+mn-ea"/>
                <a:cs typeface="+mn-cs"/>
              </a:rPr>
              <a:t>“…we want to have a good choice. And of course one must always leave an enormous margin of safety. So we allow as many as thirty per cent of the female embryos to develop normally. The others get a dose of male sex-hormone every twenty-four metres for the rest of the course…”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b="1" u="sng" kern="1200" dirty="0" smtClean="0">
                <a:solidFill>
                  <a:schemeClr val="tx1"/>
                </a:solidFill>
                <a:effectLst/>
                <a:latin typeface="+mn-lt"/>
                <a:ea typeface="+mn-ea"/>
                <a:cs typeface="+mn-cs"/>
              </a:rPr>
              <a:t>Malthusian Drill.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Linda is allowed to lie in a hospital bed taking ever increasing amounts of soma until she dies. </a:t>
            </a:r>
            <a:r>
              <a:rPr lang="en-GB" sz="1200" b="1" u="sng" kern="1200" dirty="0" smtClean="0">
                <a:solidFill>
                  <a:schemeClr val="tx1"/>
                </a:solidFill>
                <a:effectLst/>
                <a:latin typeface="+mn-lt"/>
                <a:ea typeface="+mn-ea"/>
                <a:cs typeface="+mn-cs"/>
              </a:rPr>
              <a:t>Euthanasia</a:t>
            </a:r>
            <a:r>
              <a:rPr lang="en-GB" sz="1200" kern="1200" dirty="0" smtClean="0">
                <a:solidFill>
                  <a:schemeClr val="tx1"/>
                </a:solidFill>
                <a:effectLst/>
                <a:latin typeface="+mn-lt"/>
                <a:ea typeface="+mn-ea"/>
                <a:cs typeface="+mn-cs"/>
              </a:rPr>
              <a:t>, a form of negative Eugenics where you allow imperfect people, who are a burden to society, to die. Linda was ugly, weak, addicted and viviparous, essentially useless to the brave new world society. But it is similar to our society. If we are all animals like Darwin seemed to think, why do we tolerate the existence of the Linda’s of our world? Maybe it is because they are hidden from us, living on the streets or in hospitals and care homes away from our middle class paradise.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When Jon starts to on his own in an abandoned building he creates a spectacle since it is so </a:t>
            </a:r>
            <a:r>
              <a:rPr lang="en-GB" sz="1200" b="1" u="sng" kern="1200" dirty="0" smtClean="0">
                <a:solidFill>
                  <a:schemeClr val="tx1"/>
                </a:solidFill>
                <a:effectLst/>
                <a:latin typeface="+mn-lt"/>
                <a:ea typeface="+mn-ea"/>
                <a:cs typeface="+mn-cs"/>
              </a:rPr>
              <a:t>different to mainstream society</a:t>
            </a:r>
            <a:r>
              <a:rPr lang="en-GB" sz="1200" kern="1200" dirty="0" smtClean="0">
                <a:solidFill>
                  <a:schemeClr val="tx1"/>
                </a:solidFill>
                <a:effectLst/>
                <a:latin typeface="+mn-lt"/>
                <a:ea typeface="+mn-ea"/>
                <a:cs typeface="+mn-cs"/>
              </a:rPr>
              <a:t>. The attention he receives from journalists and the public, drives him to suicide. Perhaps, Huxley is satirising the survival of the fittest principle.  Jon cannot adapt to mainstream society, so he dies and his discontent is not passed on. </a:t>
            </a:r>
          </a:p>
          <a:p>
            <a:r>
              <a:rPr lang="en-GB" sz="1200" kern="1200" dirty="0" smtClean="0">
                <a:solidFill>
                  <a:schemeClr val="tx1"/>
                </a:solidFill>
                <a:effectLst/>
                <a:latin typeface="+mn-lt"/>
                <a:ea typeface="+mn-ea"/>
                <a:cs typeface="+mn-cs"/>
              </a:rPr>
              <a:t> </a:t>
            </a:r>
          </a:p>
          <a:p>
            <a:r>
              <a:rPr lang="en-GB" sz="1200" b="1" u="sng" kern="1200" dirty="0" smtClean="0">
                <a:solidFill>
                  <a:schemeClr val="tx1"/>
                </a:solidFill>
                <a:effectLst/>
                <a:latin typeface="+mn-lt"/>
                <a:ea typeface="+mn-ea"/>
                <a:cs typeface="+mn-cs"/>
              </a:rPr>
              <a:t>Social predestination room</a:t>
            </a:r>
            <a:r>
              <a:rPr lang="en-GB" sz="1200" kern="1200" dirty="0" smtClean="0">
                <a:solidFill>
                  <a:schemeClr val="tx1"/>
                </a:solidFill>
                <a:effectLst/>
                <a:latin typeface="+mn-lt"/>
                <a:ea typeface="+mn-ea"/>
                <a:cs typeface="+mn-cs"/>
              </a:rPr>
              <a:t>. “</a:t>
            </a:r>
            <a:r>
              <a:rPr lang="en-GB" sz="1200" i="1" kern="1200" dirty="0" smtClean="0">
                <a:solidFill>
                  <a:schemeClr val="tx1"/>
                </a:solidFill>
                <a:effectLst/>
                <a:latin typeface="+mn-lt"/>
                <a:ea typeface="+mn-ea"/>
                <a:cs typeface="+mn-cs"/>
              </a:rPr>
              <a:t>We decant our babies as socialized human beings, as Alphas or Epsilons, as future sewage works or future… Directors of Hatcheries.” … “nothing like oxygen-shortage for keeping an embryo below par.”</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r>
              <a:rPr lang="en-GB" sz="1200" b="1" u="sng" kern="1200" dirty="0" smtClean="0">
                <a:solidFill>
                  <a:schemeClr val="tx1"/>
                </a:solidFill>
                <a:effectLst/>
                <a:latin typeface="+mn-lt"/>
                <a:ea typeface="+mn-ea"/>
                <a:cs typeface="+mn-cs"/>
              </a:rPr>
              <a:t>Epsilons are compared to horses and cows.</a:t>
            </a:r>
            <a:r>
              <a:rPr lang="en-GB" sz="1200" kern="1200" dirty="0" smtClean="0">
                <a:solidFill>
                  <a:schemeClr val="tx1"/>
                </a:solidFill>
                <a:effectLst/>
                <a:latin typeface="+mn-lt"/>
                <a:ea typeface="+mn-ea"/>
                <a:cs typeface="+mn-cs"/>
              </a:rPr>
              <a:t> (Eugenic perspective on humans as animals) They are not valued for anything other than their ability to work. (links to the bell curve) </a:t>
            </a:r>
            <a:r>
              <a:rPr lang="en-GB" sz="1200" i="1" kern="1200" dirty="0" smtClean="0">
                <a:solidFill>
                  <a:schemeClr val="tx1"/>
                </a:solidFill>
                <a:effectLst/>
                <a:latin typeface="+mn-lt"/>
                <a:ea typeface="+mn-ea"/>
                <a:cs typeface="+mn-cs"/>
              </a:rPr>
              <a:t>“But though the Epsilon mind was mature at then, the Epsilon body was not fit to work until eighteen. Long years of superfluous and wasted immaturity. If the physical development could be speeded up till it was as quick, say as a cow’s, what an enormous saving to the Community!”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Brave New </a:t>
            </a:r>
            <a:r>
              <a:rPr lang="en-GB" sz="1200" kern="1200" dirty="0" err="1" smtClean="0">
                <a:solidFill>
                  <a:schemeClr val="tx1"/>
                </a:solidFill>
                <a:effectLst/>
                <a:latin typeface="+mn-lt"/>
                <a:ea typeface="+mn-ea"/>
                <a:cs typeface="+mn-cs"/>
              </a:rPr>
              <a:t>Worlders</a:t>
            </a:r>
            <a:r>
              <a:rPr lang="en-GB" sz="1200" kern="1200" dirty="0" smtClean="0">
                <a:solidFill>
                  <a:schemeClr val="tx1"/>
                </a:solidFill>
                <a:effectLst/>
                <a:latin typeface="+mn-lt"/>
                <a:ea typeface="+mn-ea"/>
                <a:cs typeface="+mn-cs"/>
              </a:rPr>
              <a:t> are able to stay young and useful to society until around age 60 or so when they suddenly just die. This has obviously been biologically engineered to be the case so that the </a:t>
            </a:r>
            <a:r>
              <a:rPr lang="en-GB" sz="1200" b="1" u="sng" kern="1200" dirty="0" smtClean="0">
                <a:solidFill>
                  <a:schemeClr val="tx1"/>
                </a:solidFill>
                <a:effectLst/>
                <a:latin typeface="+mn-lt"/>
                <a:ea typeface="+mn-ea"/>
                <a:cs typeface="+mn-cs"/>
              </a:rPr>
              <a:t>maximum usefulness</a:t>
            </a:r>
            <a:r>
              <a:rPr lang="en-GB" sz="1200" kern="1200" dirty="0" smtClean="0">
                <a:solidFill>
                  <a:schemeClr val="tx1"/>
                </a:solidFill>
                <a:effectLst/>
                <a:latin typeface="+mn-lt"/>
                <a:ea typeface="+mn-ea"/>
                <a:cs typeface="+mn-cs"/>
              </a:rPr>
              <a:t> is exacted from these people. They are not burdens in their old age. (Links in with the bell curve model of human usefulness)</a:t>
            </a:r>
          </a:p>
          <a:p>
            <a:r>
              <a:rPr lang="en-GB" sz="1200" kern="1200" dirty="0" smtClean="0">
                <a:solidFill>
                  <a:schemeClr val="tx1"/>
                </a:solidFill>
                <a:effectLst/>
                <a:latin typeface="+mn-lt"/>
                <a:ea typeface="+mn-ea"/>
                <a:cs typeface="+mn-cs"/>
              </a:rPr>
              <a:t> </a:t>
            </a:r>
          </a:p>
          <a:p>
            <a:r>
              <a:rPr lang="en-GB" sz="1200" b="1" u="sng" kern="1200" dirty="0" smtClean="0">
                <a:solidFill>
                  <a:schemeClr val="tx1"/>
                </a:solidFill>
                <a:effectLst/>
                <a:latin typeface="+mn-lt"/>
                <a:ea typeface="+mn-ea"/>
                <a:cs typeface="+mn-cs"/>
              </a:rPr>
              <a:t>Savage reservation</a:t>
            </a:r>
            <a:r>
              <a:rPr lang="en-GB" sz="1200" kern="1200" dirty="0" smtClean="0">
                <a:solidFill>
                  <a:schemeClr val="tx1"/>
                </a:solidFill>
                <a:effectLst/>
                <a:latin typeface="+mn-lt"/>
                <a:ea typeface="+mn-ea"/>
                <a:cs typeface="+mn-cs"/>
              </a:rPr>
              <a:t> in BNW, similar to Native American Reservations.  Also similar to the </a:t>
            </a:r>
            <a:r>
              <a:rPr lang="en-GB" sz="1200" u="sng" kern="1200" dirty="0" smtClean="0">
                <a:solidFill>
                  <a:schemeClr val="tx1"/>
                </a:solidFill>
                <a:effectLst/>
                <a:latin typeface="+mn-lt"/>
                <a:ea typeface="+mn-ea"/>
                <a:cs typeface="+mn-cs"/>
              </a:rPr>
              <a:t>racial segregation in South Africa</a:t>
            </a:r>
            <a:r>
              <a:rPr lang="en-GB" sz="1200" kern="1200" dirty="0" smtClean="0">
                <a:solidFill>
                  <a:schemeClr val="tx1"/>
                </a:solidFill>
                <a:effectLst/>
                <a:latin typeface="+mn-lt"/>
                <a:ea typeface="+mn-ea"/>
                <a:cs typeface="+mn-cs"/>
              </a:rPr>
              <a:t>  (justified by eugenic ideas), by the 1930s, had been firmly established through British and Dutch colonial rule., (although the official policy of ‘apartheid’ only came into being in 1948). People were also divided up into classes, similar to BNW: </a:t>
            </a:r>
            <a:r>
              <a:rPr lang="en-GB" sz="1200" u="sng" kern="1200" dirty="0" smtClean="0">
                <a:solidFill>
                  <a:schemeClr val="tx1"/>
                </a:solidFill>
                <a:effectLst/>
                <a:latin typeface="+mn-lt"/>
                <a:ea typeface="+mn-ea"/>
                <a:cs typeface="+mn-cs"/>
              </a:rPr>
              <a:t>Whites/Alphas (who were the most ‘evolved’), Indians/Betas, Coloureds/Gammas, Blacks/ Epsilons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BNW entertainment (Alphas have superior golf courses?), housing, occupations, education were all segregated by which class you were in. Similarly, in South Africa these factors were also decided by your ‘racial group’.  Black people were not citizens of South Africa, they belonged to tribal ‘homelands’ known as </a:t>
            </a:r>
            <a:r>
              <a:rPr lang="en-GB" sz="1200" b="1" i="1" u="sng" kern="1200" dirty="0" err="1" smtClean="0">
                <a:solidFill>
                  <a:schemeClr val="tx1"/>
                </a:solidFill>
                <a:effectLst/>
                <a:latin typeface="+mn-lt"/>
                <a:ea typeface="+mn-ea"/>
                <a:cs typeface="+mn-cs"/>
              </a:rPr>
              <a:t>bantustans</a:t>
            </a:r>
            <a:r>
              <a:rPr lang="en-GB" sz="1200" kern="1200" dirty="0" smtClean="0">
                <a:solidFill>
                  <a:schemeClr val="tx1"/>
                </a:solidFill>
                <a:effectLst/>
                <a:latin typeface="+mn-lt"/>
                <a:ea typeface="+mn-ea"/>
                <a:cs typeface="+mn-cs"/>
              </a:rPr>
              <a:t> not too dissimilar to BNW savage reservation. South Africans were also conditioned to hate ‘inferior races’ like in BNW.</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1984</a:t>
            </a:r>
            <a:r>
              <a:rPr lang="en-GB" sz="1200" kern="1200" dirty="0" smtClean="0">
                <a:solidFill>
                  <a:schemeClr val="tx1"/>
                </a:solidFill>
                <a:effectLst/>
                <a:latin typeface="+mn-lt"/>
                <a:ea typeface="+mn-ea"/>
                <a:cs typeface="+mn-cs"/>
              </a:rPr>
              <a:t> is an example of </a:t>
            </a:r>
            <a:r>
              <a:rPr lang="en-GB" sz="1200" b="1" u="sng" kern="1200" dirty="0" smtClean="0">
                <a:solidFill>
                  <a:schemeClr val="tx1"/>
                </a:solidFill>
                <a:effectLst/>
                <a:latin typeface="+mn-lt"/>
                <a:ea typeface="+mn-ea"/>
                <a:cs typeface="+mn-cs"/>
              </a:rPr>
              <a:t>Negative Eugenics</a:t>
            </a:r>
            <a:r>
              <a:rPr lang="en-GB" sz="1200" kern="1200" dirty="0" smtClean="0">
                <a:solidFill>
                  <a:schemeClr val="tx1"/>
                </a:solidFill>
                <a:effectLst/>
                <a:latin typeface="+mn-lt"/>
                <a:ea typeface="+mn-ea"/>
                <a:cs typeface="+mn-cs"/>
              </a:rPr>
              <a:t>, where undesirable people are eliminated so they cannot pass on their genes or ideas. Perhaps the way in which people ‘disappear’ in 1984 is a form of cultural or political eugenics.  In a way eugenic principals are applied to language as well, since newspeak is supposed to eliminate words which articulate thoughts that threaten Big Brother’s regime. </a:t>
            </a:r>
          </a:p>
          <a:p>
            <a:r>
              <a:rPr lang="en-GB" sz="1200" kern="1200" dirty="0" smtClean="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61ED23F-4DDF-475A-B0A9-8713793FEAE7}"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202926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66D4564-BE09-4167-A170-9F0AA77B64A4}" type="datetimeFigureOut">
              <a:rPr lang="en-GB" smtClean="0"/>
              <a:t>23/09/2013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8560A3-336C-4D02-B8A9-0BCBB1020738}" type="slidenum">
              <a:rPr lang="en-GB" smtClean="0"/>
              <a:t>‹#›</a:t>
            </a:fld>
            <a:endParaRPr lang="en-GB"/>
          </a:p>
        </p:txBody>
      </p:sp>
    </p:spTree>
    <p:extLst>
      <p:ext uri="{BB962C8B-B14F-4D97-AF65-F5344CB8AC3E}">
        <p14:creationId xmlns:p14="http://schemas.microsoft.com/office/powerpoint/2010/main" val="1799143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66D4564-BE09-4167-A170-9F0AA77B64A4}" type="datetimeFigureOut">
              <a:rPr lang="en-GB" smtClean="0"/>
              <a:t>23/09/2013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8560A3-336C-4D02-B8A9-0BCBB1020738}" type="slidenum">
              <a:rPr lang="en-GB" smtClean="0"/>
              <a:t>‹#›</a:t>
            </a:fld>
            <a:endParaRPr lang="en-GB"/>
          </a:p>
        </p:txBody>
      </p:sp>
    </p:spTree>
    <p:extLst>
      <p:ext uri="{BB962C8B-B14F-4D97-AF65-F5344CB8AC3E}">
        <p14:creationId xmlns:p14="http://schemas.microsoft.com/office/powerpoint/2010/main" val="3127301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66D4564-BE09-4167-A170-9F0AA77B64A4}" type="datetimeFigureOut">
              <a:rPr lang="en-GB" smtClean="0"/>
              <a:t>23/09/2013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8560A3-336C-4D02-B8A9-0BCBB1020738}" type="slidenum">
              <a:rPr lang="en-GB" smtClean="0"/>
              <a:t>‹#›</a:t>
            </a:fld>
            <a:endParaRPr lang="en-GB"/>
          </a:p>
        </p:txBody>
      </p:sp>
    </p:spTree>
    <p:extLst>
      <p:ext uri="{BB962C8B-B14F-4D97-AF65-F5344CB8AC3E}">
        <p14:creationId xmlns:p14="http://schemas.microsoft.com/office/powerpoint/2010/main" val="1115213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66D4564-BE09-4167-A170-9F0AA77B64A4}" type="datetimeFigureOut">
              <a:rPr lang="en-GB" smtClean="0"/>
              <a:t>23/09/2013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8560A3-336C-4D02-B8A9-0BCBB1020738}" type="slidenum">
              <a:rPr lang="en-GB" smtClean="0"/>
              <a:t>‹#›</a:t>
            </a:fld>
            <a:endParaRPr lang="en-GB"/>
          </a:p>
        </p:txBody>
      </p:sp>
    </p:spTree>
    <p:extLst>
      <p:ext uri="{BB962C8B-B14F-4D97-AF65-F5344CB8AC3E}">
        <p14:creationId xmlns:p14="http://schemas.microsoft.com/office/powerpoint/2010/main" val="2735436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6D4564-BE09-4167-A170-9F0AA77B64A4}" type="datetimeFigureOut">
              <a:rPr lang="en-GB" smtClean="0"/>
              <a:t>23/09/2013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8560A3-336C-4D02-B8A9-0BCBB1020738}" type="slidenum">
              <a:rPr lang="en-GB" smtClean="0"/>
              <a:t>‹#›</a:t>
            </a:fld>
            <a:endParaRPr lang="en-GB"/>
          </a:p>
        </p:txBody>
      </p:sp>
    </p:spTree>
    <p:extLst>
      <p:ext uri="{BB962C8B-B14F-4D97-AF65-F5344CB8AC3E}">
        <p14:creationId xmlns:p14="http://schemas.microsoft.com/office/powerpoint/2010/main" val="2699841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66D4564-BE09-4167-A170-9F0AA77B64A4}" type="datetimeFigureOut">
              <a:rPr lang="en-GB" smtClean="0"/>
              <a:t>23/09/2013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8560A3-336C-4D02-B8A9-0BCBB1020738}" type="slidenum">
              <a:rPr lang="en-GB" smtClean="0"/>
              <a:t>‹#›</a:t>
            </a:fld>
            <a:endParaRPr lang="en-GB"/>
          </a:p>
        </p:txBody>
      </p:sp>
    </p:spTree>
    <p:extLst>
      <p:ext uri="{BB962C8B-B14F-4D97-AF65-F5344CB8AC3E}">
        <p14:creationId xmlns:p14="http://schemas.microsoft.com/office/powerpoint/2010/main" val="2088207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66D4564-BE09-4167-A170-9F0AA77B64A4}" type="datetimeFigureOut">
              <a:rPr lang="en-GB" smtClean="0"/>
              <a:t>23/09/2013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28560A3-336C-4D02-B8A9-0BCBB1020738}" type="slidenum">
              <a:rPr lang="en-GB" smtClean="0"/>
              <a:t>‹#›</a:t>
            </a:fld>
            <a:endParaRPr lang="en-GB"/>
          </a:p>
        </p:txBody>
      </p:sp>
    </p:spTree>
    <p:extLst>
      <p:ext uri="{BB962C8B-B14F-4D97-AF65-F5344CB8AC3E}">
        <p14:creationId xmlns:p14="http://schemas.microsoft.com/office/powerpoint/2010/main" val="748599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66D4564-BE09-4167-A170-9F0AA77B64A4}" type="datetimeFigureOut">
              <a:rPr lang="en-GB" smtClean="0"/>
              <a:t>23/09/2013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28560A3-336C-4D02-B8A9-0BCBB1020738}" type="slidenum">
              <a:rPr lang="en-GB" smtClean="0"/>
              <a:t>‹#›</a:t>
            </a:fld>
            <a:endParaRPr lang="en-GB"/>
          </a:p>
        </p:txBody>
      </p:sp>
    </p:spTree>
    <p:extLst>
      <p:ext uri="{BB962C8B-B14F-4D97-AF65-F5344CB8AC3E}">
        <p14:creationId xmlns:p14="http://schemas.microsoft.com/office/powerpoint/2010/main" val="3757638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6D4564-BE09-4167-A170-9F0AA77B64A4}" type="datetimeFigureOut">
              <a:rPr lang="en-GB" smtClean="0"/>
              <a:t>23/09/2013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28560A3-336C-4D02-B8A9-0BCBB1020738}" type="slidenum">
              <a:rPr lang="en-GB" smtClean="0"/>
              <a:t>‹#›</a:t>
            </a:fld>
            <a:endParaRPr lang="en-GB"/>
          </a:p>
        </p:txBody>
      </p:sp>
    </p:spTree>
    <p:extLst>
      <p:ext uri="{BB962C8B-B14F-4D97-AF65-F5344CB8AC3E}">
        <p14:creationId xmlns:p14="http://schemas.microsoft.com/office/powerpoint/2010/main" val="960072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6D4564-BE09-4167-A170-9F0AA77B64A4}" type="datetimeFigureOut">
              <a:rPr lang="en-GB" smtClean="0"/>
              <a:t>23/09/2013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8560A3-336C-4D02-B8A9-0BCBB1020738}" type="slidenum">
              <a:rPr lang="en-GB" smtClean="0"/>
              <a:t>‹#›</a:t>
            </a:fld>
            <a:endParaRPr lang="en-GB"/>
          </a:p>
        </p:txBody>
      </p:sp>
    </p:spTree>
    <p:extLst>
      <p:ext uri="{BB962C8B-B14F-4D97-AF65-F5344CB8AC3E}">
        <p14:creationId xmlns:p14="http://schemas.microsoft.com/office/powerpoint/2010/main" val="2175903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6D4564-BE09-4167-A170-9F0AA77B64A4}" type="datetimeFigureOut">
              <a:rPr lang="en-GB" smtClean="0"/>
              <a:t>23/09/2013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8560A3-336C-4D02-B8A9-0BCBB1020738}" type="slidenum">
              <a:rPr lang="en-GB" smtClean="0"/>
              <a:t>‹#›</a:t>
            </a:fld>
            <a:endParaRPr lang="en-GB"/>
          </a:p>
        </p:txBody>
      </p:sp>
    </p:spTree>
    <p:extLst>
      <p:ext uri="{BB962C8B-B14F-4D97-AF65-F5344CB8AC3E}">
        <p14:creationId xmlns:p14="http://schemas.microsoft.com/office/powerpoint/2010/main" val="1699901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6D4564-BE09-4167-A170-9F0AA77B64A4}" type="datetimeFigureOut">
              <a:rPr lang="en-GB" smtClean="0"/>
              <a:t>23/09/2013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8560A3-336C-4D02-B8A9-0BCBB1020738}" type="slidenum">
              <a:rPr lang="en-GB" smtClean="0"/>
              <a:t>‹#›</a:t>
            </a:fld>
            <a:endParaRPr lang="en-GB"/>
          </a:p>
        </p:txBody>
      </p:sp>
    </p:spTree>
    <p:extLst>
      <p:ext uri="{BB962C8B-B14F-4D97-AF65-F5344CB8AC3E}">
        <p14:creationId xmlns:p14="http://schemas.microsoft.com/office/powerpoint/2010/main" val="3675613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World Politics: 1910-1950</a:t>
            </a:r>
            <a:br>
              <a:rPr lang="en-GB" dirty="0" smtClean="0"/>
            </a:br>
            <a:r>
              <a:rPr lang="en-GB" sz="3200" dirty="0" smtClean="0">
                <a:solidFill>
                  <a:srgbClr val="FF0000"/>
                </a:solidFill>
                <a:effectLst>
                  <a:outerShdw blurRad="38100" dist="38100" dir="2700000" algn="tl">
                    <a:srgbClr val="000000">
                      <a:alpha val="43137"/>
                    </a:srgbClr>
                  </a:outerShdw>
                </a:effectLst>
              </a:rPr>
              <a:t>Eugenics and IVF Treatment</a:t>
            </a:r>
            <a:endParaRPr lang="en-GB" dirty="0">
              <a:solidFill>
                <a:srgbClr val="FF0000"/>
              </a:solidFill>
              <a:effectLst>
                <a:outerShdw blurRad="38100" dist="38100" dir="2700000" algn="tl">
                  <a:srgbClr val="000000">
                    <a:alpha val="43137"/>
                  </a:srgbClr>
                </a:outerShdw>
              </a:effectLst>
            </a:endParaRPr>
          </a:p>
        </p:txBody>
      </p:sp>
      <p:cxnSp>
        <p:nvCxnSpPr>
          <p:cNvPr id="5" name="Straight Connector 4"/>
          <p:cNvCxnSpPr/>
          <p:nvPr/>
        </p:nvCxnSpPr>
        <p:spPr>
          <a:xfrm>
            <a:off x="179512" y="3645024"/>
            <a:ext cx="8784976"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179512" y="3861048"/>
            <a:ext cx="8784976" cy="369332"/>
          </a:xfrm>
          <a:prstGeom prst="rect">
            <a:avLst/>
          </a:prstGeom>
          <a:noFill/>
        </p:spPr>
        <p:txBody>
          <a:bodyPr wrap="square" rtlCol="0">
            <a:spAutoFit/>
          </a:bodyPr>
          <a:lstStyle/>
          <a:p>
            <a:pPr algn="ctr"/>
            <a:r>
              <a:rPr lang="en-GB" i="1" dirty="0" smtClean="0">
                <a:effectLst>
                  <a:outerShdw blurRad="38100" dist="38100" dir="2700000" algn="tl">
                    <a:srgbClr val="000000">
                      <a:alpha val="43137"/>
                    </a:srgbClr>
                  </a:outerShdw>
                </a:effectLst>
              </a:rPr>
              <a:t>“One egg, one embryo, one adult – normality”</a:t>
            </a:r>
            <a:endParaRPr lang="en-GB"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307539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5192" y="3442990"/>
            <a:ext cx="8229600" cy="1143000"/>
          </a:xfrm>
        </p:spPr>
        <p:txBody>
          <a:bodyPr>
            <a:normAutofit/>
          </a:bodyPr>
          <a:lstStyle/>
          <a:p>
            <a:r>
              <a:rPr lang="en-GB" sz="3600" dirty="0" smtClean="0">
                <a:solidFill>
                  <a:srgbClr val="FF0000"/>
                </a:solidFill>
                <a:effectLst>
                  <a:outerShdw blurRad="38100" dist="38100" dir="2700000" algn="tl">
                    <a:srgbClr val="000000">
                      <a:alpha val="43137"/>
                    </a:srgbClr>
                  </a:outerShdw>
                </a:effectLst>
                <a:latin typeface="Baskerville Old Face" pitchFamily="18" charset="0"/>
              </a:rPr>
              <a:t>Eugenics</a:t>
            </a:r>
            <a:endParaRPr lang="en-GB" sz="3600" i="1" dirty="0">
              <a:latin typeface="Baskerville Old Face" pitchFamily="18" charset="0"/>
            </a:endParaRPr>
          </a:p>
        </p:txBody>
      </p:sp>
      <p:cxnSp>
        <p:nvCxnSpPr>
          <p:cNvPr id="5" name="Straight Connector 4"/>
          <p:cNvCxnSpPr/>
          <p:nvPr/>
        </p:nvCxnSpPr>
        <p:spPr>
          <a:xfrm>
            <a:off x="107504" y="4437112"/>
            <a:ext cx="8784976" cy="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3935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latin typeface="Baskerville Old Face" pitchFamily="18" charset="0"/>
              </a:rPr>
              <a:t>The History of </a:t>
            </a:r>
            <a:r>
              <a:rPr lang="en-GB" sz="3600" dirty="0" smtClean="0">
                <a:solidFill>
                  <a:srgbClr val="FF0000"/>
                </a:solidFill>
                <a:effectLst>
                  <a:outerShdw blurRad="38100" dist="38100" dir="2700000" algn="tl">
                    <a:srgbClr val="000000">
                      <a:alpha val="43137"/>
                    </a:srgbClr>
                  </a:outerShdw>
                </a:effectLst>
                <a:latin typeface="Baskerville Old Face" pitchFamily="18" charset="0"/>
              </a:rPr>
              <a:t>Eugenics</a:t>
            </a:r>
            <a:endParaRPr lang="en-GB" sz="3600" dirty="0">
              <a:solidFill>
                <a:srgbClr val="FF0000"/>
              </a:solidFill>
              <a:effectLst>
                <a:outerShdw blurRad="38100" dist="38100" dir="2700000" algn="tl">
                  <a:srgbClr val="000000">
                    <a:alpha val="43137"/>
                  </a:srgbClr>
                </a:outerShdw>
              </a:effectLst>
              <a:latin typeface="Baskerville Old Face" pitchFamily="18" charset="0"/>
            </a:endParaRPr>
          </a:p>
        </p:txBody>
      </p:sp>
      <p:cxnSp>
        <p:nvCxnSpPr>
          <p:cNvPr id="4" name="Straight Connector 3"/>
          <p:cNvCxnSpPr/>
          <p:nvPr/>
        </p:nvCxnSpPr>
        <p:spPr>
          <a:xfrm>
            <a:off x="179512" y="1268760"/>
            <a:ext cx="8784976"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5" name="Picture 2" descr="http://campus.udayton.edu/%7Ehume/Eugenics/Pears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0712" y="1844824"/>
            <a:ext cx="2343150" cy="32458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 name="Picture 4" descr="http://campus.udayton.edu/%7Ehume/Eugenics/Davenpor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3" y="1844824"/>
            <a:ext cx="2099109" cy="32458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7" name="Picture 8" descr="http://upload.wikimedia.org/wikipedia/commons/0/0b/Francis_Galt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1844824"/>
            <a:ext cx="2664296" cy="32458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Rectangle 2"/>
          <p:cNvSpPr/>
          <p:nvPr/>
        </p:nvSpPr>
        <p:spPr>
          <a:xfrm>
            <a:off x="4568" y="5445224"/>
            <a:ext cx="9144000" cy="830997"/>
          </a:xfrm>
          <a:prstGeom prst="rect">
            <a:avLst/>
          </a:prstGeom>
        </p:spPr>
        <p:txBody>
          <a:bodyPr wrap="square">
            <a:spAutoFit/>
          </a:bodyPr>
          <a:lstStyle/>
          <a:p>
            <a:pPr>
              <a:defRPr/>
            </a:pPr>
            <a:r>
              <a:rPr lang="en-GB" sz="2800" i="1" dirty="0" smtClean="0">
                <a:effectLst>
                  <a:outerShdw blurRad="38100" dist="38100" dir="2700000" algn="tl">
                    <a:srgbClr val="000000">
                      <a:alpha val="43137"/>
                    </a:srgbClr>
                  </a:outerShdw>
                </a:effectLst>
              </a:rPr>
              <a:t>                Galton                   Pearson              Davenport</a:t>
            </a:r>
          </a:p>
          <a:p>
            <a:pPr algn="ctr">
              <a:defRPr/>
            </a:pPr>
            <a:r>
              <a:rPr lang="en-GB" sz="2000" i="1" dirty="0" smtClean="0">
                <a:effectLst>
                  <a:outerShdw blurRad="38100" dist="38100" dir="2700000" algn="tl">
                    <a:srgbClr val="000000">
                      <a:alpha val="43137"/>
                    </a:srgbClr>
                  </a:outerShdw>
                </a:effectLst>
              </a:rPr>
              <a:t>The pioneers of Eugenics</a:t>
            </a:r>
            <a:endParaRPr lang="en-GB" sz="20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590465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solidFill>
                  <a:srgbClr val="FF0000"/>
                </a:solidFill>
                <a:effectLst>
                  <a:outerShdw blurRad="38100" dist="38100" dir="2700000" algn="tl">
                    <a:srgbClr val="000000">
                      <a:alpha val="43137"/>
                    </a:srgbClr>
                  </a:outerShdw>
                </a:effectLst>
                <a:latin typeface="Baskerville Old Face" pitchFamily="18" charset="0"/>
              </a:rPr>
              <a:t>Eugenics</a:t>
            </a:r>
            <a:r>
              <a:rPr lang="en-GB" sz="3600" dirty="0" smtClean="0">
                <a:latin typeface="Baskerville Old Face" pitchFamily="18" charset="0"/>
              </a:rPr>
              <a:t>: A background</a:t>
            </a:r>
            <a:endParaRPr lang="en-GB" sz="3600" dirty="0">
              <a:latin typeface="Baskerville Old Face" pitchFamily="18" charset="0"/>
            </a:endParaRPr>
          </a:p>
        </p:txBody>
      </p:sp>
      <p:cxnSp>
        <p:nvCxnSpPr>
          <p:cNvPr id="4" name="Straight Connector 3"/>
          <p:cNvCxnSpPr/>
          <p:nvPr/>
        </p:nvCxnSpPr>
        <p:spPr>
          <a:xfrm>
            <a:off x="179512" y="1268760"/>
            <a:ext cx="8784976"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5" name="AutoShape 6" descr="data:image/jpeg;base64,/9j/4AAQSkZJRgABAQAAAQABAAD/2wCEAAkGBwgHBgkIBwgKCgkLDRYPDQwMDRsUFRAWIB0iIiAdHx8kKDQsJCYxJx8fLT0tMTU3Ojo6Iys/RD84QzQ5OjcBCgoKDQwNGg8PGjclHyU3Nzc3Nzc3Nzc3Nzc3Nzc3Nzc3Nzc3Nzc3Nzc3Nzc3Nzc3Nzc3Nzc3Nzc3Nzc3Nzc3N//AABEIALoAmAMBIgACEQEDEQH/xAAcAAABBQEBAQAAAAAAAAAAAAACAAEDBAUHBgj/xAA5EAABAwIEBAMGBAYCAwAAAAABAAIDBBEFEiExBkFRYRMicQcyQoGRoRQjUrEVMzTB0eFiciRDU//EABQBAQAAAAAAAAAAAAAAAAAAAAD/xAAUEQEAAAAAAAAAAAAAAAAAAAAA/9oADAMBAAIRAxEAPwDjhuTZMRyvdGWXKAg31QLqhJunKRta6AbapW+nRP3KdpF7IGABRBl+Rt0tut/hXhHF+KKkxYXTZmNNpJX6MZ6ldy4R9lGDYNGybFAMQrOecflt9G8/mg+fKLCMSrP6Khqp7/8Ayhc79grsvCPEcTc8mC4g1u9/AcvrSGnhp4xHBDHGwbNY0AIzqCCg+Mqilnpn5J4ZIn/pe0g/dVyOS+tuIuGsIx2B0eJ0MUoPxW8w7g7rhfHns3quHg6rw0uqqG+rT78fr1Qc9DUxGqleyzrEOBG+iC/LkgHnbkiACVk2oKB3A30TObYImm+26Y6oGskkDroU6CeyYs0JGtu6Mj5dkKCMtCWTTXZFshJ6/ZAtLaare4K4am4px6GgiJjhHnqZQPcZ/k8lhgF7sjWlxcQAG7ru3sqw5mH0TDGxgnqDnlI+FrRYA9+aDpeB4TQ4Lh0NBhtO2CniaAGtG/c9Sr9lHCbgdeikugcoU5KZBG/VZ2LUbKulkY9ua7SLHmtFyhn1jItug+ZuM8MpaKrqaUgsnif+WRs9u9vXVeQI1XUfbHQthqG1dnAPI3FrFc1qYSx+bzZXC4PIoK9rJEAHQJc/8pAkblA9vkkAEu6K2mm/NABGqSIN5pIJHOJdonQgXA6jdNfMSByQJzrbHX0Uec8xundoU12m2h0QT0UjoqmOQC4abldw9mVdKaXxJW+WXKyJ/wAzcW+i5Bg9BWVssEcDQ/xH2B3IC7Bwdh1UJKehllytoWMkYC3WQgnX0tZB1OnGXTopiQN1Vp3knUWPRHVSZI7j7IJw4G6WZeXxWprHRPlEzaaJvxPdZeLqvaL+HmNLD4dVMDY5HHT10ug6y4qF5uLbrzfC/E0ePhwgY4uZYPI1APqvN+0L2jHhusOFQ0zpqvwg+7jlY0EnUn5ILntL4fkxnBJxT+aSJpexoG5C4FEWSUNRDM0ieG3h3GoN7OBXs5/aTj9TO2YVMUMWxp44yQB1N9fmF4zGMQOIYhLOIwwucb5SSHfVBQNyUgbckWa+gA9U2W26BE6X+yf0SLdLImDRAgSPRJEG36fNJAiC3X6pE+W6Mt0OnNCdARsUETtSEzu1j81I4X5W7oXAIPdcC40aeuosPp2ARvmbGXEAkh29tF2SejdFJFVROLcovnAt5ei+Z8PqJ6WthmpH5JWPDmuvzBBF/mAvqmm8LFsDpZ7+SaFr9NNSEFqgmL4g+99VdkYX81lRPZE9rLhpZp9lqQzCRoNt9kGRiHD1DiItiLTUaWDXk2HawWTQcFYPhjJKejoYgxxvc6u3uvXkXKcZW6ka/sgrYfh8FCzLTQsiDhchjQLnuuc+0+KLDOKsGx91GyaFzTS1GdtxYnT911APBsQdF5L2otpn8F4h+IeGZWh8RI+MEW+6DynFfCkWN0MNNhNNTwGSQP8AFyDQW369NlyLHsFqMCxB9BUWL2jNmHxDquucL8YwvwSOqlcMrWhj2huoIHJc54trW4hjdTV2MkYaWA32KDyZAB0T2upRYEnLoUhZx0CAA0owLBGGow23JBEAOidS2HSySCMm3MqNxund2Ubzp3QOXaCyE7pEjQJt+wvdA7Hta8F40XZPZLx9A2nfgmKyOijiAMFQ86Ac2u/t6rjB30vfqvUcD1UM+J/w6aMMFRYBzOZvdB9FeSqg8eJwcwu8ptuOt1dw8kOOa/mFxfkqcOSOgayOzWNsQEVNUZ3wuFxdxFuiDY3UEhD3WvoN0bnnL5ei89U1GJz4iYqGKAU8X8ySVxBcf0tA5oNLEMMpK8MFUxz2xnM1viOAv8iuUe13B+IK6KP8K9smFQDK6Jsri8Ovu6+/1XSaqbEmRkw08BcNw+UtH1svDcb45jf8InbR0NHTtaPzpnVWcjs0Afug5dhmIyYRh9TSTuux18oB2cqmGOfNh1fI83bFlJv3NkUtCWcMVFbUzNdK6YNawakX1VGnlMVA6FpI8R4Lu4GyACDe3LcImjshHZG0oDA1R2QAjMFIEAFJGRokgp5ruKB179EYbrfqmcLlANuqa3VHa4skLAmzeyCO3RWMGq2UGKQVUgNo3XFjzUVtdQjpaJ9XLkaQABckoPo7hLGWY1gcFTF5hfwyT+obrViflnYHEWL9wvO+xCGCTgbwGvDqltTKZWk+6SdNOlrL2ZwfJP40L7O5g6ghBaHryUccIaHNaN9Sk4SDQjXsqc1e6mNpHMy9zZBangEgIftzWNimF09TTOhlymJ3vAjkhruKqKkaBLHOHdWx3H1C5txt7S89PUUmFskY5xyibQWb/lB4vjitpZMSq6Kha3J4+pZtoOiwHjVgbrlFihAc5xe43c83JJupWRm6BmhEFKI7Ji2yAWjVSAJg1StagAtumUhHRJBSFsxukbcjdDfVLVA7fRMereqbYpXFrckEkUMk78sYvbdbdOxtDEA3WV3vn+yjooWwxRhujiLvKle9ksl76j90GtwXxVJwrxAyrzf+HUHw54zoOxX0Tg2MUWNUjamhla9thmA3aV8m4q4eFkO1xZbPAHFuIYJWNihnLbaNaTo4dO6D6mcwPFiFnVuGwzfzohIw73GyocK8WUuPQAENhqhoY76O9F6J1suu3dByfj7gYVFI6XCayenc0lzog45XegC4RVUs0DssjSQ42F9SdV2Tjb2msfV4jhmDUjZmwuMf4gyeV+nmLRvodFzSm4knw6bxo8PpH1TBlZJURF/hE/pbt8ygy2EZxG7RzRqrTAFlzyyPlM8mkkhLiQLA3PRXqWbxRb4gEFojTkoyiQm1kDAqQOsobpsxv8kEwdfUpKHMkgqX1TjVE1pLrNBd3AVsUjoxeVu/JBXhgdJryUroWx35nqrAkaxha0/bZV5HOdfXdBfNRmijta+UKJkojfmPIqtDPBkaJJmtyC1jvdDM9rifCe0i17g6IArSZnucAqpjyWkYcr263HJWshy5bG6HIdQeXZB6/hbGpZQ2aJ5ZUREB2U2uRzXtuKuPcWquDJqOigP46QeHJUMP/rO5A/VyXG6Gqlw2uE8e3xNA0cF0PDqqGqp2zsILHDcbg90HgqSkqKKnjqJCyO5D4w4Xv/pWcRropXm0LbPYAQRY39V6HiPARisTH07jHMy5aw+64f2XneG3UFFjLW8SUsslE27JQD5o9NHAc0GLK4udvcNFh6KNj3RkEb73Wvj9NSNxCpqcJY9uGySfkBwIIbYdfmsi2U66g6hBfgqRIPMbHmrGYGyx8tvMNCrNPVZTaTUdUF4m+yHmnaQW3FiEiEC2SSSQb1Rhn4VpDGgAc76rIqHyhxY4lzeRK9LXVLXgBxvfosirjYY84Nw7fsgzGsc42QyNym31Th5Y60hs2/lKkqAJW52n1QUp6Vh8wOu+nNDS058xN8u1j1VuIZntYNz7q0fBGXIOQsfVBTpmPLmm2g0RSQHN1tuVM0GKzQNLo5BcX+yDPliOS9tVZwLFHYZO+Cb+mnIzA/C7qEbm3bYqnPAHNLDoL3BQdGpXtljtmBaB5SFjYzQwVNi+PNKz3bG2f/iVR4OrzKyShkfeSH3b/E3/AEtHFJTGBlc1t9yg8vPiniU76Soha0tu3KBa3qsd0T2vyuFiP2WxiELZ6qKSO/iPeBJYWDh1UGLWdUukjFhmLbeiDNZHdrg7cKItIJ0Vt9mPBvq5RSAh2cC6COGV8Zswi3MHmr8M7ZNOfRUS24uh1Bvsg1rHskqcNUT5X625hJB6qrFyGgG45qjLmjsA4W6FTyVF5C29/VUaqqzi2WxH0QZ9QHPJFhbcWVjDjmYWHXk5RNfmcG7KJkxpavILWd7yCZ0hgnEgFzGduy36RzZaXxI7OB3KxJGeJUgDY6hNBU/w6cteS6B5s9o3HdBsTsaA3JrqoJGuAvY6o2yB1nscJI37P6onklosDfn3QVXOt3VapPk03VmYFgzZbqpI7NqRZBVirH0NbHVxCzhv3C9RU1cNZAyoj1Y8X1Gx6Ly1QzMLWU2C1RhkNO8+R527oNOja59a0OYQxpJH0WTWPJlLf+RP3Xso4I20wePezZtei8pXQtbV1LTm8XxAY7bW5g/ZBVdEXQguGo2Kic24dY6G261TGTAbt5WWcbC7eiCBvNpQuFza6J3kf2KdwF7gIIx5SkisEkG1UOtM7oDYKFjhmLT5hbkpvDM0jy4gapmx+C+1rGx1QVRG7OCG26G6r4i0Nma9oG2quPJuC3eyjqx4rS5wAt2QO1+fw3C2gtoUWKQ2hD+ouq1IbMy9Fp4iM9LH/wBfugz6SeWkYS0Z4XauZ07hblNVw1ELSTdttxuPVZVK1pbZxGYbKLwZIXulgaSfiZycEGlWSAtLW3VEDQ33VmGRk8YkB20IPw9kDmgWI6oIJGOLNhcLPqGOifnHXktU3soZoRkzHkUG7htWJ6CGR7iWNFn67KHGYx49PVQi4eCxxHMhYNDUPhkdDntGbnL1W7A4S4O4SHzQyh9z0KCCWUCGxFisdw/NPqtGtmjlc0N3trZUXMs5p5XQQ1Db6pgfKLix6Kd7LsuOSrj3juPmgF+gv1STvIcy458kkHoY2BshzODbD1uoJ3a3DSBdVq5zhUtsSNOqunWlaTugz5i5pDxoCUjKCw31PVSVnux+ipn4kARvDJD0K23ubNGGg6Abrzx/mLdpf6YeiCoQ6OTKN/RWmEn6KJ6nh5+iCCdjoyJoR2cw7EJ4nNIzsvlvz3CMaxyXVSI2ldbmEF5jQ4F4tY8kDizUOCjYTe1+SlCDHqmlr8zRay2MLrPGBjIA8WMsP9ln1mz1FhBP4qPX4h+4QTOkL6gWiDA1gaQ0cxzU8xBjsByUteAK+pAFh4hVZ/uFAMZvuq8zfDcQealjQ1WxQV3i4FuSSXwpIP/Z"/>
          <p:cNvSpPr>
            <a:spLocks noChangeAspect="1" noChangeArrowheads="1"/>
          </p:cNvSpPr>
          <p:nvPr/>
        </p:nvSpPr>
        <p:spPr bwMode="auto">
          <a:xfrm>
            <a:off x="155575" y="-846138"/>
            <a:ext cx="1447800" cy="1771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Box 2"/>
          <p:cNvSpPr txBox="1"/>
          <p:nvPr/>
        </p:nvSpPr>
        <p:spPr>
          <a:xfrm>
            <a:off x="2267744" y="4005063"/>
            <a:ext cx="6336704" cy="2215991"/>
          </a:xfrm>
          <a:prstGeom prst="rect">
            <a:avLst/>
          </a:prstGeom>
          <a:noFill/>
        </p:spPr>
        <p:txBody>
          <a:bodyPr wrap="square" rtlCol="0">
            <a:spAutoFit/>
          </a:bodyPr>
          <a:lstStyle/>
          <a:p>
            <a:pPr marL="285750" indent="-285750">
              <a:buFont typeface="Arial" pitchFamily="34" charset="0"/>
              <a:buChar char="•"/>
            </a:pPr>
            <a:r>
              <a:rPr lang="en-GB" sz="2400" dirty="0" smtClean="0">
                <a:effectLst>
                  <a:outerShdw blurRad="38100" dist="38100" dir="2700000" algn="tl">
                    <a:srgbClr val="000000">
                      <a:alpha val="43137"/>
                    </a:srgbClr>
                  </a:outerShdw>
                </a:effectLst>
              </a:rPr>
              <a:t>US </a:t>
            </a:r>
            <a:r>
              <a:rPr lang="en-GB" sz="2400" dirty="0" smtClean="0">
                <a:effectLst>
                  <a:outerShdw blurRad="38100" dist="38100" dir="2700000" algn="tl">
                    <a:srgbClr val="000000">
                      <a:alpha val="43137"/>
                    </a:srgbClr>
                  </a:outerShdw>
                </a:effectLst>
              </a:rPr>
              <a:t>and sterilization </a:t>
            </a:r>
            <a:r>
              <a:rPr lang="en-GB" sz="2400" dirty="0" smtClean="0">
                <a:effectLst>
                  <a:outerShdw blurRad="38100" dist="38100" dir="2700000" algn="tl">
                    <a:srgbClr val="000000">
                      <a:alpha val="43137"/>
                    </a:srgbClr>
                  </a:outerShdw>
                </a:effectLst>
              </a:rPr>
              <a:t>laws</a:t>
            </a:r>
            <a:endParaRPr lang="en-GB" sz="2400" dirty="0" smtClean="0">
              <a:effectLst>
                <a:outerShdw blurRad="38100" dist="38100" dir="2700000" algn="tl">
                  <a:srgbClr val="000000">
                    <a:alpha val="43137"/>
                  </a:srgbClr>
                </a:outerShdw>
              </a:effectLst>
            </a:endParaRPr>
          </a:p>
          <a:p>
            <a:pPr marL="285750" indent="-285750">
              <a:buFont typeface="Arial" pitchFamily="34" charset="0"/>
              <a:buChar char="•"/>
            </a:pPr>
            <a:r>
              <a:rPr lang="en-GB" sz="2400" dirty="0" smtClean="0">
                <a:effectLst>
                  <a:outerShdw blurRad="38100" dist="38100" dir="2700000" algn="tl">
                    <a:srgbClr val="000000">
                      <a:alpha val="43137"/>
                    </a:srgbClr>
                  </a:outerShdw>
                </a:effectLst>
              </a:rPr>
              <a:t>Global affects</a:t>
            </a:r>
          </a:p>
          <a:p>
            <a:pPr marL="285750" indent="-285750">
              <a:buFont typeface="Arial" pitchFamily="34" charset="0"/>
              <a:buChar char="•"/>
            </a:pPr>
            <a:r>
              <a:rPr lang="en-GB" sz="2400" dirty="0" smtClean="0">
                <a:effectLst>
                  <a:outerShdw blurRad="38100" dist="38100" dir="2700000" algn="tl">
                    <a:srgbClr val="000000">
                      <a:alpha val="43137"/>
                    </a:srgbClr>
                  </a:outerShdw>
                </a:effectLst>
              </a:rPr>
              <a:t>Galton background</a:t>
            </a:r>
          </a:p>
          <a:p>
            <a:pPr marL="285750" indent="-285750">
              <a:buFont typeface="Arial" pitchFamily="34" charset="0"/>
              <a:buChar char="•"/>
            </a:pPr>
            <a:r>
              <a:rPr lang="en-GB" sz="2400" dirty="0" smtClean="0">
                <a:effectLst>
                  <a:outerShdw blurRad="38100" dist="38100" dir="2700000" algn="tl">
                    <a:srgbClr val="000000">
                      <a:alpha val="43137"/>
                    </a:srgbClr>
                  </a:outerShdw>
                </a:effectLst>
              </a:rPr>
              <a:t>Development [from Darwinian ideas]</a:t>
            </a:r>
          </a:p>
          <a:p>
            <a:pPr marL="285750" indent="-285750">
              <a:buFont typeface="Arial" pitchFamily="34" charset="0"/>
              <a:buChar char="•"/>
            </a:pPr>
            <a:r>
              <a:rPr lang="en-GB" sz="2400" dirty="0" smtClean="0">
                <a:effectLst>
                  <a:outerShdw blurRad="38100" dist="38100" dir="2700000" algn="tl">
                    <a:srgbClr val="000000">
                      <a:alpha val="43137"/>
                    </a:srgbClr>
                  </a:outerShdw>
                </a:effectLst>
              </a:rPr>
              <a:t>Start </a:t>
            </a:r>
            <a:r>
              <a:rPr lang="en-GB" sz="2400" smtClean="0">
                <a:effectLst>
                  <a:outerShdw blurRad="38100" dist="38100" dir="2700000" algn="tl">
                    <a:srgbClr val="000000">
                      <a:alpha val="43137"/>
                    </a:srgbClr>
                  </a:outerShdw>
                </a:effectLst>
              </a:rPr>
              <a:t>and </a:t>
            </a:r>
            <a:r>
              <a:rPr lang="en-GB" sz="2400" smtClean="0">
                <a:effectLst>
                  <a:outerShdw blurRad="38100" dist="38100" dir="2700000" algn="tl">
                    <a:srgbClr val="000000">
                      <a:alpha val="43137"/>
                    </a:srgbClr>
                  </a:outerShdw>
                </a:effectLst>
              </a:rPr>
              <a:t>end </a:t>
            </a:r>
            <a:endParaRPr lang="en-GB" sz="2400" dirty="0" smtClean="0">
              <a:effectLst>
                <a:outerShdw blurRad="38100" dist="38100" dir="2700000" algn="tl">
                  <a:srgbClr val="000000">
                    <a:alpha val="43137"/>
                  </a:srgbClr>
                </a:outerShdw>
              </a:effectLst>
            </a:endParaRPr>
          </a:p>
          <a:p>
            <a:endParaRPr lang="en-GB" dirty="0"/>
          </a:p>
        </p:txBody>
      </p:sp>
      <p:pic>
        <p:nvPicPr>
          <p:cNvPr id="7" name="Picture 2" descr="http://campus.udayton.edu/%7Ehume/Eugenics/Pears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7897" y="1785666"/>
            <a:ext cx="1136151" cy="15738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8" name="Picture 4" descr="http://campus.udayton.edu/%7Ehume/Eugenics/Davenpor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1830910"/>
            <a:ext cx="988561" cy="15286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9" name="Picture 8" descr="http://upload.wikimedia.org/wikipedia/commons/0/0b/Francis_Galt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0397" y="1841222"/>
            <a:ext cx="1200665" cy="14627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0" name="Rectangle 9"/>
          <p:cNvSpPr/>
          <p:nvPr/>
        </p:nvSpPr>
        <p:spPr>
          <a:xfrm>
            <a:off x="2158411" y="3431142"/>
            <a:ext cx="4473334" cy="307777"/>
          </a:xfrm>
          <a:prstGeom prst="rect">
            <a:avLst/>
          </a:prstGeom>
        </p:spPr>
        <p:txBody>
          <a:bodyPr wrap="square">
            <a:spAutoFit/>
          </a:bodyPr>
          <a:lstStyle/>
          <a:p>
            <a:pPr>
              <a:defRPr/>
            </a:pPr>
            <a:r>
              <a:rPr lang="en-GB" sz="1400" i="1" dirty="0" smtClean="0">
                <a:effectLst>
                  <a:outerShdw blurRad="38100" dist="38100" dir="2700000" algn="tl">
                    <a:srgbClr val="000000">
                      <a:alpha val="43137"/>
                    </a:srgbClr>
                  </a:outerShdw>
                </a:effectLst>
              </a:rPr>
              <a:t>                Galton                   Pearson              Davenport</a:t>
            </a:r>
            <a:endParaRPr lang="en-GB" sz="14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763824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r>
              <a:rPr lang="en-GB" sz="3600" dirty="0" smtClean="0">
                <a:solidFill>
                  <a:srgbClr val="FF0000"/>
                </a:solidFill>
                <a:effectLst>
                  <a:outerShdw blurRad="38100" dist="38100" dir="2700000" algn="tl">
                    <a:srgbClr val="000000">
                      <a:alpha val="43137"/>
                    </a:srgbClr>
                  </a:outerShdw>
                </a:effectLst>
                <a:latin typeface="Baskerville Old Face" pitchFamily="18" charset="0"/>
              </a:rPr>
              <a:t>Eugenics</a:t>
            </a:r>
            <a:r>
              <a:rPr lang="en-GB" sz="3600" dirty="0" smtClean="0">
                <a:latin typeface="Baskerville Old Face" pitchFamily="18" charset="0"/>
              </a:rPr>
              <a:t>: A timeline</a:t>
            </a:r>
            <a:endParaRPr lang="en-GB" sz="3600" dirty="0">
              <a:latin typeface="Baskerville Old Face" pitchFamily="18" charset="0"/>
            </a:endParaRPr>
          </a:p>
        </p:txBody>
      </p:sp>
      <p:cxnSp>
        <p:nvCxnSpPr>
          <p:cNvPr id="5" name="Straight Connector 4"/>
          <p:cNvCxnSpPr/>
          <p:nvPr/>
        </p:nvCxnSpPr>
        <p:spPr>
          <a:xfrm>
            <a:off x="179512" y="1268760"/>
            <a:ext cx="8784976"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306" r="5082" b="-2306"/>
          <a:stretch/>
        </p:blipFill>
        <p:spPr bwMode="auto">
          <a:xfrm>
            <a:off x="0" y="1458487"/>
            <a:ext cx="9144000" cy="4433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17864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smtClean="0">
                <a:solidFill>
                  <a:srgbClr val="FF0000"/>
                </a:solidFill>
                <a:effectLst>
                  <a:outerShdw blurRad="38100" dist="38100" dir="2700000" algn="tl">
                    <a:srgbClr val="000000">
                      <a:alpha val="43137"/>
                    </a:srgbClr>
                  </a:outerShdw>
                </a:effectLst>
                <a:latin typeface="Baskerville Old Face" pitchFamily="18" charset="0"/>
              </a:rPr>
              <a:t>Eugenics</a:t>
            </a:r>
            <a:r>
              <a:rPr lang="en-GB" sz="3600" dirty="0" smtClean="0">
                <a:latin typeface="Baskerville Old Face" pitchFamily="18" charset="0"/>
              </a:rPr>
              <a:t> and its links with Nazi Germany</a:t>
            </a:r>
            <a:endParaRPr lang="en-GB" sz="3600" dirty="0">
              <a:latin typeface="Baskerville Old Face" pitchFamily="18" charset="0"/>
            </a:endParaRPr>
          </a:p>
        </p:txBody>
      </p:sp>
      <p:cxnSp>
        <p:nvCxnSpPr>
          <p:cNvPr id="4" name="Straight Connector 3"/>
          <p:cNvCxnSpPr/>
          <p:nvPr/>
        </p:nvCxnSpPr>
        <p:spPr>
          <a:xfrm>
            <a:off x="179512" y="1268760"/>
            <a:ext cx="8784976"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6" name="TextBox 5"/>
          <p:cNvSpPr txBox="1"/>
          <p:nvPr/>
        </p:nvSpPr>
        <p:spPr>
          <a:xfrm>
            <a:off x="1156585" y="2276872"/>
            <a:ext cx="3096344" cy="369332"/>
          </a:xfrm>
          <a:prstGeom prst="rect">
            <a:avLst/>
          </a:prstGeom>
          <a:noFill/>
        </p:spPr>
        <p:txBody>
          <a:bodyPr wrap="square" rtlCol="0">
            <a:spAutoFit/>
          </a:bodyPr>
          <a:lstStyle/>
          <a:p>
            <a:pPr algn="ctr"/>
            <a:r>
              <a:rPr lang="en-GB" i="1" dirty="0" smtClean="0">
                <a:effectLst>
                  <a:outerShdw blurRad="38100" dist="38100" dir="2700000" algn="tl">
                    <a:srgbClr val="000000">
                      <a:alpha val="43137"/>
                    </a:srgbClr>
                  </a:outerShdw>
                </a:effectLst>
              </a:rPr>
              <a:t>“life unworthy of life”</a:t>
            </a:r>
            <a:endParaRPr lang="en-GB" i="1"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441328"/>
            <a:ext cx="3171825" cy="4762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http://t1.gstatic.com/images?q=tbn:ANd9GcTH0yJ0IFG66-WpvEx7R3bNvYAGARdykB_AOllivUJMHXUsGBpS:www.jewishvirtuallibrary.org/images/hartheim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852936"/>
            <a:ext cx="4618443" cy="28161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0111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r>
              <a:rPr lang="en-GB" sz="3600" dirty="0" smtClean="0">
                <a:solidFill>
                  <a:srgbClr val="FF0000"/>
                </a:solidFill>
                <a:effectLst>
                  <a:outerShdw blurRad="38100" dist="38100" dir="2700000" algn="tl">
                    <a:srgbClr val="000000">
                      <a:alpha val="43137"/>
                    </a:srgbClr>
                  </a:outerShdw>
                </a:effectLst>
                <a:latin typeface="Baskerville Old Face" pitchFamily="18" charset="0"/>
              </a:rPr>
              <a:t>Eugenics</a:t>
            </a:r>
            <a:r>
              <a:rPr lang="en-GB" sz="3600" dirty="0">
                <a:latin typeface="Baskerville Old Face" pitchFamily="18" charset="0"/>
              </a:rPr>
              <a:t> </a:t>
            </a:r>
            <a:r>
              <a:rPr lang="en-GB" sz="3600" dirty="0" smtClean="0">
                <a:latin typeface="Baskerville Old Face" pitchFamily="18" charset="0"/>
              </a:rPr>
              <a:t>&amp; </a:t>
            </a:r>
            <a:r>
              <a:rPr lang="en-GB" sz="3600" i="1" dirty="0" smtClean="0">
                <a:latin typeface="Baskerville Old Face" pitchFamily="18" charset="0"/>
              </a:rPr>
              <a:t>Brave New World</a:t>
            </a:r>
            <a:endParaRPr lang="en-GB" sz="3600" i="1" dirty="0">
              <a:latin typeface="Baskerville Old Face" pitchFamily="18" charset="0"/>
            </a:endParaRPr>
          </a:p>
        </p:txBody>
      </p:sp>
      <p:cxnSp>
        <p:nvCxnSpPr>
          <p:cNvPr id="5" name="Straight Connector 4"/>
          <p:cNvCxnSpPr/>
          <p:nvPr/>
        </p:nvCxnSpPr>
        <p:spPr>
          <a:xfrm>
            <a:off x="179512" y="1268760"/>
            <a:ext cx="8784976"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2050" name="Picture 2" descr="http://www.handfulofsand.com/books/images/gallery/fiction/huxley_brave_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0328" y="1484784"/>
            <a:ext cx="3589424" cy="515082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woodka.com/archives/Leonardo-Embry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9" y="1509961"/>
            <a:ext cx="2088232" cy="230647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nysun.com/pics/712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9" y="4221088"/>
            <a:ext cx="2943201" cy="211910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8306" y="1340768"/>
            <a:ext cx="2612598" cy="1741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34983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r>
              <a:rPr lang="en-GB" sz="3600" dirty="0" smtClean="0">
                <a:solidFill>
                  <a:srgbClr val="FF0000"/>
                </a:solidFill>
                <a:effectLst>
                  <a:outerShdw blurRad="38100" dist="38100" dir="2700000" algn="tl">
                    <a:srgbClr val="000000">
                      <a:alpha val="43137"/>
                    </a:srgbClr>
                  </a:outerShdw>
                </a:effectLst>
                <a:latin typeface="Baskerville Old Face" pitchFamily="18" charset="0"/>
              </a:rPr>
              <a:t>Eugenics</a:t>
            </a:r>
            <a:r>
              <a:rPr lang="en-GB" sz="3600" dirty="0">
                <a:latin typeface="Baskerville Old Face" pitchFamily="18" charset="0"/>
              </a:rPr>
              <a:t> </a:t>
            </a:r>
            <a:r>
              <a:rPr lang="en-GB" sz="3600" dirty="0" smtClean="0">
                <a:latin typeface="Baskerville Old Face" pitchFamily="18" charset="0"/>
              </a:rPr>
              <a:t>&amp; </a:t>
            </a:r>
            <a:r>
              <a:rPr lang="en-GB" sz="3600" i="1" dirty="0" smtClean="0">
                <a:latin typeface="Baskerville Old Face" pitchFamily="18" charset="0"/>
              </a:rPr>
              <a:t>Brave New World</a:t>
            </a:r>
            <a:endParaRPr lang="en-GB" sz="3600" i="1" dirty="0">
              <a:latin typeface="Baskerville Old Face" pitchFamily="18" charset="0"/>
            </a:endParaRPr>
          </a:p>
        </p:txBody>
      </p:sp>
      <p:cxnSp>
        <p:nvCxnSpPr>
          <p:cNvPr id="5" name="Straight Connector 4"/>
          <p:cNvCxnSpPr/>
          <p:nvPr/>
        </p:nvCxnSpPr>
        <p:spPr>
          <a:xfrm>
            <a:off x="179512" y="1268760"/>
            <a:ext cx="8784976"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 name="TextBox 1"/>
          <p:cNvSpPr txBox="1"/>
          <p:nvPr/>
        </p:nvSpPr>
        <p:spPr>
          <a:xfrm>
            <a:off x="190005" y="1484784"/>
            <a:ext cx="8784976" cy="5201424"/>
          </a:xfrm>
          <a:prstGeom prst="rect">
            <a:avLst/>
          </a:prstGeom>
          <a:noFill/>
        </p:spPr>
        <p:txBody>
          <a:bodyPr wrap="square" rtlCol="0">
            <a:spAutoFit/>
          </a:bodyPr>
          <a:lstStyle/>
          <a:p>
            <a:pPr>
              <a:spcAft>
                <a:spcPts val="0"/>
              </a:spcAft>
            </a:pPr>
            <a:r>
              <a:rPr lang="en-GB" sz="1600" b="1" u="sng" dirty="0" smtClean="0">
                <a:solidFill>
                  <a:srgbClr val="000000"/>
                </a:solidFill>
                <a:ea typeface="Times New Roman"/>
              </a:rPr>
              <a:t>Positive </a:t>
            </a:r>
            <a:r>
              <a:rPr lang="en-GB" sz="1600" b="1" u="sng" dirty="0">
                <a:solidFill>
                  <a:srgbClr val="000000"/>
                </a:solidFill>
                <a:ea typeface="Times New Roman"/>
              </a:rPr>
              <a:t>Eugenics</a:t>
            </a:r>
            <a:r>
              <a:rPr lang="en-GB" sz="1600" dirty="0">
                <a:solidFill>
                  <a:srgbClr val="000000"/>
                </a:solidFill>
                <a:ea typeface="Times New Roman"/>
              </a:rPr>
              <a:t>,  </a:t>
            </a:r>
            <a:endParaRPr lang="en-GB" sz="1600" dirty="0">
              <a:latin typeface="Times New Roman"/>
              <a:ea typeface="Times New Roman"/>
            </a:endParaRPr>
          </a:p>
          <a:p>
            <a:pPr lvl="0"/>
            <a:r>
              <a:rPr lang="en-GB" sz="1600" b="1" dirty="0">
                <a:solidFill>
                  <a:srgbClr val="000000"/>
                </a:solidFill>
                <a:ea typeface="Times New Roman"/>
              </a:rPr>
              <a:t>IVF</a:t>
            </a:r>
            <a:r>
              <a:rPr lang="en-GB" sz="1600" dirty="0">
                <a:solidFill>
                  <a:srgbClr val="000000"/>
                </a:solidFill>
                <a:ea typeface="Times New Roman"/>
              </a:rPr>
              <a:t> – Chapter 1 ‘a brief description of the modern fertilizing process…’ </a:t>
            </a:r>
            <a:endParaRPr lang="en-GB" sz="1600" dirty="0" smtClean="0">
              <a:solidFill>
                <a:srgbClr val="000000"/>
              </a:solidFill>
              <a:ea typeface="Times New Roman"/>
            </a:endParaRPr>
          </a:p>
          <a:p>
            <a:pPr lvl="0"/>
            <a:endParaRPr lang="en-GB" sz="1600" dirty="0">
              <a:solidFill>
                <a:srgbClr val="000000"/>
              </a:solidFill>
              <a:ea typeface="Times New Roman"/>
            </a:endParaRPr>
          </a:p>
          <a:p>
            <a:pPr lvl="0"/>
            <a:r>
              <a:rPr lang="en-GB" sz="1600" i="1" dirty="0">
                <a:solidFill>
                  <a:srgbClr val="000000"/>
                </a:solidFill>
                <a:ea typeface="Times New Roman"/>
              </a:rPr>
              <a:t>“how the eggs which it contained were inspected for </a:t>
            </a:r>
            <a:r>
              <a:rPr lang="en-GB" sz="1600" b="1" i="1" u="sng" dirty="0">
                <a:solidFill>
                  <a:srgbClr val="000000"/>
                </a:solidFill>
                <a:ea typeface="Times New Roman"/>
              </a:rPr>
              <a:t>abnormalities</a:t>
            </a:r>
            <a:r>
              <a:rPr lang="en-GB" sz="1600" i="1" dirty="0">
                <a:solidFill>
                  <a:srgbClr val="000000"/>
                </a:solidFill>
                <a:ea typeface="Times New Roman"/>
              </a:rPr>
              <a:t>…</a:t>
            </a:r>
            <a:r>
              <a:rPr lang="en-GB" sz="1600" dirty="0">
                <a:solidFill>
                  <a:srgbClr val="000000"/>
                </a:solidFill>
                <a:ea typeface="Times New Roman"/>
              </a:rPr>
              <a:t>”  </a:t>
            </a:r>
            <a:endParaRPr lang="en-GB" sz="1600" dirty="0">
              <a:solidFill>
                <a:prstClr val="black"/>
              </a:solidFill>
              <a:latin typeface="Times New Roman"/>
              <a:ea typeface="Times New Roman"/>
            </a:endParaRPr>
          </a:p>
          <a:p>
            <a:pPr lvl="0"/>
            <a:endParaRPr lang="en-GB" sz="1600" dirty="0">
              <a:solidFill>
                <a:srgbClr val="000000"/>
              </a:solidFill>
              <a:ea typeface="Times New Roman"/>
            </a:endParaRPr>
          </a:p>
          <a:p>
            <a:pPr>
              <a:spcAft>
                <a:spcPts val="0"/>
              </a:spcAft>
            </a:pPr>
            <a:r>
              <a:rPr lang="en-GB" sz="1600" b="1" u="sng" dirty="0" smtClean="0">
                <a:solidFill>
                  <a:srgbClr val="000000"/>
                </a:solidFill>
                <a:ea typeface="Times New Roman"/>
              </a:rPr>
              <a:t>Cloning </a:t>
            </a:r>
            <a:r>
              <a:rPr lang="en-GB" sz="1600" i="1" dirty="0" smtClean="0">
                <a:solidFill>
                  <a:srgbClr val="000000"/>
                </a:solidFill>
                <a:ea typeface="Times New Roman"/>
              </a:rPr>
              <a:t>“A </a:t>
            </a:r>
            <a:r>
              <a:rPr lang="en-GB" sz="1600" i="1" dirty="0" err="1">
                <a:solidFill>
                  <a:srgbClr val="000000"/>
                </a:solidFill>
                <a:ea typeface="Times New Roman"/>
              </a:rPr>
              <a:t>Bokanovskified</a:t>
            </a:r>
            <a:r>
              <a:rPr lang="en-GB" sz="1600" i="1" dirty="0">
                <a:solidFill>
                  <a:srgbClr val="000000"/>
                </a:solidFill>
                <a:ea typeface="Times New Roman"/>
              </a:rPr>
              <a:t> egg will bud, will proliferate, will divide… every bud will grow into a </a:t>
            </a:r>
            <a:r>
              <a:rPr lang="en-GB" sz="1600" b="1" i="1" dirty="0">
                <a:solidFill>
                  <a:srgbClr val="000000"/>
                </a:solidFill>
                <a:ea typeface="Times New Roman"/>
              </a:rPr>
              <a:t>perfectly formed embryo</a:t>
            </a:r>
            <a:r>
              <a:rPr lang="en-GB" sz="1600" i="1" dirty="0">
                <a:solidFill>
                  <a:srgbClr val="000000"/>
                </a:solidFill>
                <a:ea typeface="Times New Roman"/>
              </a:rPr>
              <a:t>, and every embryo into a full sized adult. Making ninety-six human beings grow where only one grew before. Progress.”</a:t>
            </a:r>
            <a:r>
              <a:rPr lang="en-GB" sz="1600" dirty="0">
                <a:solidFill>
                  <a:srgbClr val="000000"/>
                </a:solidFill>
                <a:ea typeface="Times New Roman"/>
              </a:rPr>
              <a:t> </a:t>
            </a:r>
            <a:endParaRPr lang="en-GB" sz="1600" dirty="0" smtClean="0">
              <a:solidFill>
                <a:srgbClr val="000000"/>
              </a:solidFill>
              <a:ea typeface="Times New Roman"/>
            </a:endParaRPr>
          </a:p>
          <a:p>
            <a:pPr>
              <a:spcAft>
                <a:spcPts val="0"/>
              </a:spcAft>
            </a:pPr>
            <a:r>
              <a:rPr lang="en-GB" sz="1600" i="1" dirty="0" smtClean="0">
                <a:solidFill>
                  <a:srgbClr val="000000"/>
                </a:solidFill>
                <a:ea typeface="Times New Roman"/>
              </a:rPr>
              <a:t>… “</a:t>
            </a:r>
            <a:r>
              <a:rPr lang="en-GB" sz="1600" i="1" dirty="0">
                <a:solidFill>
                  <a:srgbClr val="000000"/>
                </a:solidFill>
                <a:ea typeface="Times New Roman"/>
              </a:rPr>
              <a:t>If we could </a:t>
            </a:r>
            <a:r>
              <a:rPr lang="en-GB" sz="1600" i="1" dirty="0" err="1">
                <a:solidFill>
                  <a:srgbClr val="000000"/>
                </a:solidFill>
                <a:ea typeface="Times New Roman"/>
              </a:rPr>
              <a:t>bokanovskify</a:t>
            </a:r>
            <a:r>
              <a:rPr lang="en-GB" sz="1600" i="1" dirty="0">
                <a:solidFill>
                  <a:srgbClr val="000000"/>
                </a:solidFill>
                <a:ea typeface="Times New Roman"/>
              </a:rPr>
              <a:t> indefinitely the whole </a:t>
            </a:r>
            <a:r>
              <a:rPr lang="en-GB" sz="1600" b="1" i="1" dirty="0">
                <a:solidFill>
                  <a:srgbClr val="000000"/>
                </a:solidFill>
                <a:ea typeface="Times New Roman"/>
              </a:rPr>
              <a:t>problem</a:t>
            </a:r>
            <a:r>
              <a:rPr lang="en-GB" sz="1600" i="1" dirty="0">
                <a:solidFill>
                  <a:srgbClr val="000000"/>
                </a:solidFill>
                <a:ea typeface="Times New Roman"/>
              </a:rPr>
              <a:t> would be solved.” </a:t>
            </a:r>
            <a:endParaRPr lang="en-GB" sz="1600" dirty="0">
              <a:latin typeface="Times New Roman"/>
              <a:ea typeface="Times New Roman"/>
            </a:endParaRPr>
          </a:p>
          <a:p>
            <a:pPr>
              <a:spcAft>
                <a:spcPts val="0"/>
              </a:spcAft>
            </a:pPr>
            <a:r>
              <a:rPr lang="en-GB" sz="1600" dirty="0">
                <a:solidFill>
                  <a:srgbClr val="000000"/>
                </a:solidFill>
                <a:ea typeface="Times New Roman"/>
              </a:rPr>
              <a:t> </a:t>
            </a:r>
            <a:endParaRPr lang="en-GB" sz="1600" dirty="0">
              <a:latin typeface="Times New Roman"/>
              <a:ea typeface="Times New Roman"/>
            </a:endParaRPr>
          </a:p>
          <a:p>
            <a:pPr>
              <a:spcAft>
                <a:spcPts val="0"/>
              </a:spcAft>
            </a:pPr>
            <a:r>
              <a:rPr lang="en-GB" sz="1600" i="1" dirty="0" smtClean="0">
                <a:solidFill>
                  <a:srgbClr val="000000"/>
                </a:solidFill>
                <a:ea typeface="Times New Roman"/>
              </a:rPr>
              <a:t>“</a:t>
            </a:r>
            <a:r>
              <a:rPr lang="en-GB" sz="1600" i="1" dirty="0">
                <a:solidFill>
                  <a:srgbClr val="000000"/>
                </a:solidFill>
                <a:ea typeface="Times New Roman"/>
              </a:rPr>
              <a:t>Eight minutes of hard X-rays being about as much as an egg can stand. </a:t>
            </a:r>
            <a:r>
              <a:rPr lang="en-GB" sz="1600" b="1" i="1" u="sng" dirty="0">
                <a:solidFill>
                  <a:srgbClr val="000000"/>
                </a:solidFill>
                <a:ea typeface="Times New Roman"/>
              </a:rPr>
              <a:t>A few died;</a:t>
            </a:r>
            <a:r>
              <a:rPr lang="en-GB" sz="1600" i="1" dirty="0">
                <a:solidFill>
                  <a:srgbClr val="000000"/>
                </a:solidFill>
                <a:ea typeface="Times New Roman"/>
              </a:rPr>
              <a:t> of the rest, the least susceptible divided…”</a:t>
            </a:r>
            <a:r>
              <a:rPr lang="en-GB" sz="1600" dirty="0">
                <a:solidFill>
                  <a:srgbClr val="000000"/>
                </a:solidFill>
                <a:ea typeface="Times New Roman"/>
              </a:rPr>
              <a:t> </a:t>
            </a:r>
            <a:endParaRPr lang="en-GB" sz="1600" dirty="0">
              <a:latin typeface="Times New Roman"/>
              <a:ea typeface="Times New Roman"/>
            </a:endParaRPr>
          </a:p>
          <a:p>
            <a:pPr>
              <a:spcAft>
                <a:spcPts val="0"/>
              </a:spcAft>
            </a:pPr>
            <a:r>
              <a:rPr lang="en-GB" sz="1600" dirty="0">
                <a:solidFill>
                  <a:srgbClr val="000000"/>
                </a:solidFill>
                <a:ea typeface="Times New Roman"/>
              </a:rPr>
              <a:t>echoes </a:t>
            </a:r>
            <a:r>
              <a:rPr lang="en-GB" sz="1600" b="1" dirty="0">
                <a:solidFill>
                  <a:srgbClr val="000000"/>
                </a:solidFill>
                <a:ea typeface="Times New Roman"/>
              </a:rPr>
              <a:t>Darwin’s</a:t>
            </a:r>
            <a:r>
              <a:rPr lang="en-GB" sz="1600" dirty="0">
                <a:solidFill>
                  <a:srgbClr val="000000"/>
                </a:solidFill>
                <a:ea typeface="Times New Roman"/>
              </a:rPr>
              <a:t> words </a:t>
            </a:r>
            <a:endParaRPr lang="en-GB" sz="1600" dirty="0">
              <a:latin typeface="Times New Roman"/>
              <a:ea typeface="Times New Roman"/>
            </a:endParaRPr>
          </a:p>
          <a:p>
            <a:pPr>
              <a:spcAft>
                <a:spcPts val="0"/>
              </a:spcAft>
            </a:pPr>
            <a:r>
              <a:rPr lang="en-GB" sz="1600" i="1" dirty="0">
                <a:solidFill>
                  <a:srgbClr val="000000"/>
                </a:solidFill>
                <a:ea typeface="Times New Roman"/>
              </a:rPr>
              <a:t>“Man, like every other animal, has no doubt advanced to his present high condition through a </a:t>
            </a:r>
            <a:r>
              <a:rPr lang="en-GB" sz="1600" b="1" i="1" u="sng" dirty="0">
                <a:solidFill>
                  <a:srgbClr val="000000"/>
                </a:solidFill>
                <a:ea typeface="Times New Roman"/>
              </a:rPr>
              <a:t>struggle for existence</a:t>
            </a:r>
            <a:r>
              <a:rPr lang="en-GB" sz="1600" i="1" dirty="0">
                <a:solidFill>
                  <a:srgbClr val="000000"/>
                </a:solidFill>
                <a:ea typeface="Times New Roman"/>
              </a:rPr>
              <a:t> consequent on his rapid multiplication.”</a:t>
            </a:r>
            <a:endParaRPr lang="en-GB" sz="1600" dirty="0">
              <a:latin typeface="Times New Roman"/>
              <a:ea typeface="Times New Roman"/>
            </a:endParaRPr>
          </a:p>
          <a:p>
            <a:pPr>
              <a:spcAft>
                <a:spcPts val="0"/>
              </a:spcAft>
            </a:pPr>
            <a:r>
              <a:rPr lang="en-GB" sz="1600" dirty="0">
                <a:solidFill>
                  <a:srgbClr val="000000"/>
                </a:solidFill>
                <a:ea typeface="Times New Roman"/>
              </a:rPr>
              <a:t> </a:t>
            </a:r>
            <a:endParaRPr lang="en-GB" sz="1600" dirty="0">
              <a:latin typeface="Times New Roman"/>
              <a:ea typeface="Times New Roman"/>
            </a:endParaRPr>
          </a:p>
          <a:p>
            <a:pPr>
              <a:spcAft>
                <a:spcPts val="0"/>
              </a:spcAft>
            </a:pPr>
            <a:r>
              <a:rPr lang="en-GB" sz="1600" dirty="0">
                <a:solidFill>
                  <a:srgbClr val="000000"/>
                </a:solidFill>
                <a:ea typeface="Times New Roman"/>
              </a:rPr>
              <a:t>Freemartins. </a:t>
            </a:r>
            <a:r>
              <a:rPr lang="en-GB" sz="1600" b="1" u="sng" dirty="0" smtClean="0">
                <a:solidFill>
                  <a:srgbClr val="000000"/>
                </a:solidFill>
                <a:ea typeface="Times New Roman"/>
              </a:rPr>
              <a:t>Sterilization</a:t>
            </a:r>
            <a:r>
              <a:rPr lang="en-GB" sz="1600" dirty="0" smtClean="0">
                <a:solidFill>
                  <a:srgbClr val="000000"/>
                </a:solidFill>
                <a:ea typeface="Times New Roman"/>
              </a:rPr>
              <a:t>. “…</a:t>
            </a:r>
            <a:r>
              <a:rPr lang="en-GB" sz="1600" i="1" dirty="0" smtClean="0">
                <a:solidFill>
                  <a:srgbClr val="000000"/>
                </a:solidFill>
                <a:ea typeface="Times New Roman"/>
              </a:rPr>
              <a:t>we </a:t>
            </a:r>
            <a:r>
              <a:rPr lang="en-GB" sz="1600" i="1" dirty="0">
                <a:solidFill>
                  <a:srgbClr val="000000"/>
                </a:solidFill>
                <a:ea typeface="Times New Roman"/>
              </a:rPr>
              <a:t>allow as many as thirty per cent of the female embryos to develop normally. The others get a dose of male </a:t>
            </a:r>
            <a:r>
              <a:rPr lang="en-GB" sz="1600" i="1" dirty="0" smtClean="0">
                <a:solidFill>
                  <a:srgbClr val="000000"/>
                </a:solidFill>
                <a:ea typeface="Times New Roman"/>
              </a:rPr>
              <a:t>sex hormone…” </a:t>
            </a:r>
          </a:p>
          <a:p>
            <a:pPr>
              <a:spcAft>
                <a:spcPts val="0"/>
              </a:spcAft>
            </a:pPr>
            <a:endParaRPr lang="en-GB" sz="1600" i="1" dirty="0">
              <a:solidFill>
                <a:srgbClr val="000000"/>
              </a:solidFill>
              <a:ea typeface="Times New Roman"/>
            </a:endParaRPr>
          </a:p>
          <a:p>
            <a:pPr>
              <a:spcAft>
                <a:spcPts val="0"/>
              </a:spcAft>
            </a:pPr>
            <a:r>
              <a:rPr lang="en-GB" sz="1600" dirty="0">
                <a:solidFill>
                  <a:srgbClr val="000000"/>
                </a:solidFill>
                <a:ea typeface="Times New Roman"/>
              </a:rPr>
              <a:t> </a:t>
            </a:r>
            <a:r>
              <a:rPr lang="en-GB" sz="1600" b="1" u="sng" dirty="0" smtClean="0">
                <a:solidFill>
                  <a:srgbClr val="000000"/>
                </a:solidFill>
                <a:ea typeface="Times New Roman"/>
              </a:rPr>
              <a:t>Malthusian </a:t>
            </a:r>
            <a:r>
              <a:rPr lang="en-GB" sz="1600" b="1" u="sng" dirty="0">
                <a:solidFill>
                  <a:srgbClr val="000000"/>
                </a:solidFill>
                <a:ea typeface="Times New Roman"/>
              </a:rPr>
              <a:t>Drill. </a:t>
            </a:r>
            <a:r>
              <a:rPr lang="en-GB" sz="1600" dirty="0" smtClean="0">
                <a:latin typeface="Times New Roman"/>
                <a:ea typeface="Times New Roman"/>
              </a:rPr>
              <a:t>	</a:t>
            </a:r>
            <a:r>
              <a:rPr lang="en-GB" sz="1600" dirty="0" smtClean="0">
                <a:solidFill>
                  <a:srgbClr val="000000"/>
                </a:solidFill>
                <a:ea typeface="Times New Roman"/>
              </a:rPr>
              <a:t>Linda’s death  is an example of </a:t>
            </a:r>
            <a:r>
              <a:rPr lang="en-GB" sz="1600" b="1" u="sng" dirty="0" smtClean="0">
                <a:solidFill>
                  <a:srgbClr val="000000"/>
                </a:solidFill>
                <a:ea typeface="Times New Roman"/>
              </a:rPr>
              <a:t>Euthanasia</a:t>
            </a:r>
            <a:r>
              <a:rPr lang="en-GB" sz="1600" dirty="0" smtClean="0">
                <a:solidFill>
                  <a:srgbClr val="000000"/>
                </a:solidFill>
                <a:ea typeface="Times New Roman"/>
              </a:rPr>
              <a:t>	Jon could not adapt = </a:t>
            </a:r>
            <a:r>
              <a:rPr lang="en-GB" sz="1600" b="1" u="sng" dirty="0" smtClean="0">
                <a:solidFill>
                  <a:srgbClr val="000000"/>
                </a:solidFill>
                <a:ea typeface="Times New Roman"/>
              </a:rPr>
              <a:t>suicide</a:t>
            </a:r>
            <a:endParaRPr lang="en-GB" sz="1200" b="1" u="sng" dirty="0">
              <a:solidFill>
                <a:srgbClr val="000000"/>
              </a:solidFill>
              <a:ea typeface="Times New Roman"/>
            </a:endParaRPr>
          </a:p>
          <a:p>
            <a:pPr>
              <a:spcAft>
                <a:spcPts val="0"/>
              </a:spcAft>
            </a:pPr>
            <a:r>
              <a:rPr lang="en-GB" sz="1200" dirty="0">
                <a:solidFill>
                  <a:srgbClr val="000000"/>
                </a:solidFill>
                <a:ea typeface="Times New Roman"/>
              </a:rPr>
              <a:t> </a:t>
            </a:r>
            <a:endParaRPr lang="en-GB" sz="1200" dirty="0" smtClean="0"/>
          </a:p>
        </p:txBody>
      </p:sp>
    </p:spTree>
    <p:extLst>
      <p:ext uri="{BB962C8B-B14F-4D97-AF65-F5344CB8AC3E}">
        <p14:creationId xmlns:p14="http://schemas.microsoft.com/office/powerpoint/2010/main" val="354950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r>
              <a:rPr lang="en-GB" sz="3600" dirty="0" smtClean="0">
                <a:solidFill>
                  <a:srgbClr val="FF0000"/>
                </a:solidFill>
                <a:effectLst>
                  <a:outerShdw blurRad="38100" dist="38100" dir="2700000" algn="tl">
                    <a:srgbClr val="000000">
                      <a:alpha val="43137"/>
                    </a:srgbClr>
                  </a:outerShdw>
                </a:effectLst>
                <a:latin typeface="Baskerville Old Face" pitchFamily="18" charset="0"/>
              </a:rPr>
              <a:t>Eugenics</a:t>
            </a:r>
            <a:r>
              <a:rPr lang="en-GB" sz="3600" dirty="0">
                <a:latin typeface="Baskerville Old Face" pitchFamily="18" charset="0"/>
              </a:rPr>
              <a:t> </a:t>
            </a:r>
            <a:r>
              <a:rPr lang="en-GB" sz="3600" dirty="0" smtClean="0">
                <a:latin typeface="Baskerville Old Face" pitchFamily="18" charset="0"/>
              </a:rPr>
              <a:t>&amp; </a:t>
            </a:r>
            <a:r>
              <a:rPr lang="en-GB" sz="3600" i="1" dirty="0" smtClean="0">
                <a:latin typeface="Baskerville Old Face" pitchFamily="18" charset="0"/>
              </a:rPr>
              <a:t>Brave New World</a:t>
            </a:r>
            <a:endParaRPr lang="en-GB" sz="3600" i="1" dirty="0">
              <a:latin typeface="Baskerville Old Face" pitchFamily="18" charset="0"/>
            </a:endParaRPr>
          </a:p>
        </p:txBody>
      </p:sp>
      <p:cxnSp>
        <p:nvCxnSpPr>
          <p:cNvPr id="5" name="Straight Connector 4"/>
          <p:cNvCxnSpPr/>
          <p:nvPr/>
        </p:nvCxnSpPr>
        <p:spPr>
          <a:xfrm>
            <a:off x="179512" y="1268760"/>
            <a:ext cx="8784976"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6" name="Rectangle 5"/>
          <p:cNvSpPr/>
          <p:nvPr/>
        </p:nvSpPr>
        <p:spPr>
          <a:xfrm>
            <a:off x="179512" y="1412776"/>
            <a:ext cx="8784976" cy="4770537"/>
          </a:xfrm>
          <a:prstGeom prst="rect">
            <a:avLst/>
          </a:prstGeom>
        </p:spPr>
        <p:txBody>
          <a:bodyPr wrap="square">
            <a:spAutoFit/>
          </a:bodyPr>
          <a:lstStyle/>
          <a:p>
            <a:r>
              <a:rPr lang="en-GB" sz="1600" b="1" u="sng" dirty="0">
                <a:solidFill>
                  <a:srgbClr val="000000"/>
                </a:solidFill>
                <a:ea typeface="Times New Roman"/>
              </a:rPr>
              <a:t>Social predestination room</a:t>
            </a:r>
            <a:r>
              <a:rPr lang="en-GB" sz="1600" dirty="0">
                <a:solidFill>
                  <a:srgbClr val="000000"/>
                </a:solidFill>
                <a:ea typeface="Times New Roman"/>
              </a:rPr>
              <a:t>. “</a:t>
            </a:r>
            <a:r>
              <a:rPr lang="en-GB" sz="1600" i="1" dirty="0">
                <a:solidFill>
                  <a:srgbClr val="000000"/>
                </a:solidFill>
                <a:ea typeface="Times New Roman"/>
              </a:rPr>
              <a:t>We decant our babies as socialized human beings, as Alphas or Epsilons, as future sewage works or future… Directors of Hatcheries.” … “nothing like oxygen-shortage for keeping an embryo below par.”</a:t>
            </a:r>
            <a:endParaRPr lang="en-GB" sz="1600" dirty="0">
              <a:solidFill>
                <a:prstClr val="black"/>
              </a:solidFill>
              <a:latin typeface="Times New Roman"/>
              <a:ea typeface="Times New Roman"/>
            </a:endParaRPr>
          </a:p>
          <a:p>
            <a:r>
              <a:rPr lang="en-GB" sz="1600" dirty="0">
                <a:solidFill>
                  <a:srgbClr val="000000"/>
                </a:solidFill>
                <a:ea typeface="Times New Roman"/>
              </a:rPr>
              <a:t> </a:t>
            </a:r>
            <a:endParaRPr lang="en-GB" sz="1600" dirty="0">
              <a:solidFill>
                <a:prstClr val="black"/>
              </a:solidFill>
              <a:latin typeface="Times New Roman"/>
              <a:ea typeface="Times New Roman"/>
            </a:endParaRPr>
          </a:p>
          <a:p>
            <a:endParaRPr lang="en-GB" sz="1600" b="1" u="sng" dirty="0" smtClean="0">
              <a:solidFill>
                <a:srgbClr val="000000"/>
              </a:solidFill>
              <a:ea typeface="Times New Roman"/>
            </a:endParaRPr>
          </a:p>
          <a:p>
            <a:r>
              <a:rPr lang="en-GB" sz="1600" b="1" u="sng" dirty="0" smtClean="0">
                <a:solidFill>
                  <a:srgbClr val="000000"/>
                </a:solidFill>
                <a:ea typeface="Times New Roman"/>
              </a:rPr>
              <a:t>Human value determined by ‘usefulness’</a:t>
            </a:r>
            <a:endParaRPr lang="en-GB" sz="1600" dirty="0" smtClean="0">
              <a:solidFill>
                <a:srgbClr val="000000"/>
              </a:solidFill>
              <a:ea typeface="Times New Roman"/>
            </a:endParaRPr>
          </a:p>
          <a:p>
            <a:r>
              <a:rPr lang="en-GB" sz="1600" i="1" dirty="0" smtClean="0">
                <a:solidFill>
                  <a:srgbClr val="000000"/>
                </a:solidFill>
                <a:ea typeface="Times New Roman"/>
              </a:rPr>
              <a:t>“</a:t>
            </a:r>
            <a:r>
              <a:rPr lang="en-GB" sz="1600" i="1" dirty="0">
                <a:solidFill>
                  <a:srgbClr val="000000"/>
                </a:solidFill>
                <a:ea typeface="Times New Roman"/>
              </a:rPr>
              <a:t>But though the Epsilon mind was mature </a:t>
            </a:r>
            <a:r>
              <a:rPr lang="en-GB" sz="1600" i="1">
                <a:solidFill>
                  <a:srgbClr val="000000"/>
                </a:solidFill>
                <a:ea typeface="Times New Roman"/>
              </a:rPr>
              <a:t>at </a:t>
            </a:r>
            <a:r>
              <a:rPr lang="en-GB" sz="1600" i="1" smtClean="0">
                <a:solidFill>
                  <a:srgbClr val="000000"/>
                </a:solidFill>
                <a:ea typeface="Times New Roman"/>
              </a:rPr>
              <a:t>ten</a:t>
            </a:r>
            <a:r>
              <a:rPr lang="en-GB" sz="1600" i="1" dirty="0">
                <a:solidFill>
                  <a:srgbClr val="000000"/>
                </a:solidFill>
                <a:ea typeface="Times New Roman"/>
              </a:rPr>
              <a:t>, the Epsilon body was not fit to work until eighteen. Long years of superfluous and wasted immaturity. If the physical development could be speeded up till it was as quick, say as a cow’s, what an enormous saving to the Community!” </a:t>
            </a:r>
            <a:endParaRPr lang="en-GB" sz="1600" dirty="0">
              <a:solidFill>
                <a:prstClr val="black"/>
              </a:solidFill>
              <a:latin typeface="Times New Roman"/>
              <a:ea typeface="Times New Roman"/>
            </a:endParaRPr>
          </a:p>
          <a:p>
            <a:r>
              <a:rPr lang="en-GB" sz="1600" dirty="0">
                <a:solidFill>
                  <a:srgbClr val="000000"/>
                </a:solidFill>
                <a:ea typeface="Times New Roman"/>
              </a:rPr>
              <a:t> </a:t>
            </a:r>
            <a:endParaRPr lang="en-GB" sz="1600" dirty="0" smtClean="0">
              <a:solidFill>
                <a:prstClr val="black"/>
              </a:solidFill>
              <a:latin typeface="Times New Roman"/>
              <a:ea typeface="Times New Roman"/>
            </a:endParaRPr>
          </a:p>
          <a:p>
            <a:r>
              <a:rPr lang="en-GB" sz="1600" b="1" u="sng" dirty="0" smtClean="0">
                <a:solidFill>
                  <a:srgbClr val="000000"/>
                </a:solidFill>
                <a:ea typeface="Times New Roman"/>
              </a:rPr>
              <a:t>The </a:t>
            </a:r>
            <a:r>
              <a:rPr lang="en-GB" sz="1600" b="1" u="sng" dirty="0">
                <a:solidFill>
                  <a:srgbClr val="000000"/>
                </a:solidFill>
                <a:ea typeface="Times New Roman"/>
              </a:rPr>
              <a:t>structure of  people’s lives in BNW. </a:t>
            </a:r>
            <a:r>
              <a:rPr lang="en-GB" sz="1600" b="1" dirty="0">
                <a:solidFill>
                  <a:srgbClr val="000000"/>
                </a:solidFill>
                <a:ea typeface="Times New Roman"/>
              </a:rPr>
              <a:t> </a:t>
            </a:r>
            <a:endParaRPr lang="en-GB" sz="1600" b="1" u="sng" dirty="0">
              <a:solidFill>
                <a:srgbClr val="000000"/>
              </a:solidFill>
              <a:ea typeface="Times New Roman"/>
            </a:endParaRPr>
          </a:p>
          <a:p>
            <a:endParaRPr lang="en-GB" sz="1600" b="1" u="sng" dirty="0" smtClean="0">
              <a:solidFill>
                <a:srgbClr val="000000"/>
              </a:solidFill>
              <a:ea typeface="Times New Roman"/>
            </a:endParaRPr>
          </a:p>
          <a:p>
            <a:r>
              <a:rPr lang="en-GB" sz="1600" b="1" u="sng" dirty="0" smtClean="0">
                <a:solidFill>
                  <a:srgbClr val="000000"/>
                </a:solidFill>
                <a:ea typeface="Times New Roman"/>
              </a:rPr>
              <a:t>Savage </a:t>
            </a:r>
            <a:r>
              <a:rPr lang="en-GB" sz="1600" b="1" u="sng" dirty="0">
                <a:solidFill>
                  <a:srgbClr val="000000"/>
                </a:solidFill>
                <a:ea typeface="Times New Roman"/>
              </a:rPr>
              <a:t>reservations</a:t>
            </a:r>
            <a:r>
              <a:rPr lang="en-GB" sz="1600" dirty="0">
                <a:solidFill>
                  <a:srgbClr val="000000"/>
                </a:solidFill>
                <a:ea typeface="Times New Roman"/>
              </a:rPr>
              <a:t> in BNW, similar to Native American Reservations and South African </a:t>
            </a:r>
            <a:r>
              <a:rPr lang="en-GB" sz="1600" b="1" i="1" u="sng" dirty="0" err="1">
                <a:solidFill>
                  <a:srgbClr val="000000"/>
                </a:solidFill>
                <a:ea typeface="Times New Roman"/>
              </a:rPr>
              <a:t>bantustans</a:t>
            </a:r>
            <a:r>
              <a:rPr lang="en-GB" sz="1600" dirty="0">
                <a:solidFill>
                  <a:srgbClr val="000000"/>
                </a:solidFill>
                <a:ea typeface="Times New Roman"/>
              </a:rPr>
              <a:t>. </a:t>
            </a:r>
          </a:p>
          <a:p>
            <a:endParaRPr lang="en-GB" sz="1600" dirty="0">
              <a:solidFill>
                <a:srgbClr val="000000"/>
              </a:solidFill>
              <a:ea typeface="Times New Roman"/>
            </a:endParaRPr>
          </a:p>
          <a:p>
            <a:r>
              <a:rPr lang="en-GB" sz="1600" b="1" u="sng" dirty="0" smtClean="0">
                <a:solidFill>
                  <a:srgbClr val="000000"/>
                </a:solidFill>
                <a:ea typeface="Times New Roman"/>
              </a:rPr>
              <a:t>Racial </a:t>
            </a:r>
            <a:r>
              <a:rPr lang="en-GB" sz="1600" b="1" u="sng" dirty="0">
                <a:solidFill>
                  <a:srgbClr val="000000"/>
                </a:solidFill>
                <a:ea typeface="Times New Roman"/>
              </a:rPr>
              <a:t>segregation </a:t>
            </a:r>
            <a:r>
              <a:rPr lang="en-GB" sz="1600" dirty="0">
                <a:solidFill>
                  <a:srgbClr val="000000"/>
                </a:solidFill>
                <a:ea typeface="Times New Roman"/>
              </a:rPr>
              <a:t>in South Africa  and Brave New World </a:t>
            </a:r>
          </a:p>
          <a:p>
            <a:endParaRPr lang="en-GB" sz="1600" dirty="0" smtClean="0">
              <a:solidFill>
                <a:srgbClr val="000000"/>
              </a:solidFill>
              <a:ea typeface="Times New Roman"/>
            </a:endParaRPr>
          </a:p>
          <a:p>
            <a:r>
              <a:rPr lang="en-GB" sz="1600" dirty="0" smtClean="0">
                <a:solidFill>
                  <a:srgbClr val="000000"/>
                </a:solidFill>
                <a:ea typeface="Times New Roman"/>
              </a:rPr>
              <a:t>Whites/Alphas 	Indians/Betas  	Coloureds/Gammas		Blacks</a:t>
            </a:r>
            <a:r>
              <a:rPr lang="en-GB" sz="1600" dirty="0">
                <a:solidFill>
                  <a:srgbClr val="000000"/>
                </a:solidFill>
                <a:ea typeface="Times New Roman"/>
              </a:rPr>
              <a:t>/ Epsilons  </a:t>
            </a:r>
            <a:endParaRPr lang="en-GB" sz="1600" dirty="0">
              <a:solidFill>
                <a:prstClr val="black"/>
              </a:solidFill>
              <a:latin typeface="Times New Roman"/>
              <a:ea typeface="Times New Roman"/>
            </a:endParaRPr>
          </a:p>
          <a:p>
            <a:endParaRPr lang="en-GB" sz="1600" b="1" dirty="0" smtClean="0">
              <a:solidFill>
                <a:srgbClr val="000000"/>
              </a:solidFill>
              <a:ea typeface="Times New Roman"/>
            </a:endParaRPr>
          </a:p>
          <a:p>
            <a:r>
              <a:rPr lang="en-GB" sz="1600" b="1" dirty="0" smtClean="0">
                <a:solidFill>
                  <a:srgbClr val="000000"/>
                </a:solidFill>
                <a:ea typeface="Times New Roman"/>
              </a:rPr>
              <a:t>1984</a:t>
            </a:r>
            <a:r>
              <a:rPr lang="en-GB" sz="1600" dirty="0" smtClean="0">
                <a:solidFill>
                  <a:srgbClr val="000000"/>
                </a:solidFill>
                <a:ea typeface="Times New Roman"/>
              </a:rPr>
              <a:t> and </a:t>
            </a:r>
            <a:r>
              <a:rPr lang="en-GB" sz="1600" b="1" u="sng" dirty="0" smtClean="0">
                <a:solidFill>
                  <a:srgbClr val="000000"/>
                </a:solidFill>
                <a:ea typeface="Times New Roman"/>
              </a:rPr>
              <a:t>Negative </a:t>
            </a:r>
            <a:r>
              <a:rPr lang="en-GB" sz="1600" b="1" u="sng" dirty="0">
                <a:solidFill>
                  <a:srgbClr val="000000"/>
                </a:solidFill>
                <a:ea typeface="Times New Roman"/>
              </a:rPr>
              <a:t>Eugenics</a:t>
            </a:r>
            <a:r>
              <a:rPr lang="en-GB" sz="1600" dirty="0">
                <a:solidFill>
                  <a:srgbClr val="000000"/>
                </a:solidFill>
                <a:ea typeface="Times New Roman"/>
              </a:rPr>
              <a:t>,</a:t>
            </a:r>
            <a:r>
              <a:rPr lang="en-GB" sz="1600" dirty="0">
                <a:solidFill>
                  <a:prstClr val="black"/>
                </a:solidFill>
              </a:rPr>
              <a:t>	 </a:t>
            </a:r>
          </a:p>
        </p:txBody>
      </p:sp>
    </p:spTree>
    <p:extLst>
      <p:ext uri="{BB962C8B-B14F-4D97-AF65-F5344CB8AC3E}">
        <p14:creationId xmlns:p14="http://schemas.microsoft.com/office/powerpoint/2010/main" val="4238073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r>
              <a:rPr lang="en-GB" sz="3600" dirty="0" smtClean="0">
                <a:solidFill>
                  <a:srgbClr val="FF0000"/>
                </a:solidFill>
                <a:effectLst>
                  <a:outerShdw blurRad="38100" dist="38100" dir="2700000" algn="tl">
                    <a:srgbClr val="000000">
                      <a:alpha val="43137"/>
                    </a:srgbClr>
                  </a:outerShdw>
                </a:effectLst>
                <a:latin typeface="Baskerville Old Face" pitchFamily="18" charset="0"/>
              </a:rPr>
              <a:t>Eugenics</a:t>
            </a:r>
            <a:r>
              <a:rPr lang="en-GB" sz="3600" dirty="0">
                <a:latin typeface="Baskerville Old Face" pitchFamily="18" charset="0"/>
              </a:rPr>
              <a:t> </a:t>
            </a:r>
            <a:r>
              <a:rPr lang="en-GB" sz="3600" dirty="0" smtClean="0">
                <a:latin typeface="Baskerville Old Face" pitchFamily="18" charset="0"/>
              </a:rPr>
              <a:t>– Link between texts and reality</a:t>
            </a:r>
            <a:endParaRPr lang="en-GB" sz="3600" i="1" dirty="0">
              <a:latin typeface="Baskerville Old Face" pitchFamily="18" charset="0"/>
            </a:endParaRPr>
          </a:p>
        </p:txBody>
      </p:sp>
      <p:cxnSp>
        <p:nvCxnSpPr>
          <p:cNvPr id="5" name="Straight Connector 4"/>
          <p:cNvCxnSpPr/>
          <p:nvPr/>
        </p:nvCxnSpPr>
        <p:spPr>
          <a:xfrm>
            <a:off x="179512" y="1268760"/>
            <a:ext cx="8784976"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026" name="Picture 2" descr="http://upload.wikimedia.org/wikipedia/en/8/86/EwigerJudeFil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12903"/>
            <a:ext cx="2232248" cy="30976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pload.wikimedia.org/wikipedia/en/thumb/9/9f/1984EmmanuelGoldstein.jpg/285px-1984EmmanuelGoldste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1624" y="1276752"/>
            <a:ext cx="2500752" cy="18338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reddragonleo.com/wp-content/uploads/2010/03/brain-wash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9347" y="4065687"/>
            <a:ext cx="3384376" cy="2344890"/>
          </a:xfrm>
          <a:prstGeom prst="rect">
            <a:avLst/>
          </a:prstGeom>
          <a:noFill/>
          <a:extLst>
            <a:ext uri="{909E8E84-426E-40DD-AFC4-6F175D3DCCD1}">
              <a14:hiddenFill xmlns:a14="http://schemas.microsoft.com/office/drawing/2010/main">
                <a:solidFill>
                  <a:srgbClr val="FFFFFF"/>
                </a:solidFill>
              </a14:hiddenFill>
            </a:ext>
          </a:extLst>
        </p:spPr>
      </p:pic>
      <p:sp>
        <p:nvSpPr>
          <p:cNvPr id="3" name="Cloud Callout 2"/>
          <p:cNvSpPr/>
          <p:nvPr/>
        </p:nvSpPr>
        <p:spPr>
          <a:xfrm>
            <a:off x="6332324" y="1617335"/>
            <a:ext cx="2628292" cy="230425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Epsilons are stupid. Thank Ford I am a Gamma… </a:t>
            </a:r>
            <a:endParaRPr lang="en-GB" dirty="0"/>
          </a:p>
        </p:txBody>
      </p:sp>
      <p:sp>
        <p:nvSpPr>
          <p:cNvPr id="6" name="TextBox 5"/>
          <p:cNvSpPr txBox="1"/>
          <p:nvPr/>
        </p:nvSpPr>
        <p:spPr>
          <a:xfrm>
            <a:off x="5408193" y="5993470"/>
            <a:ext cx="1872208" cy="369332"/>
          </a:xfrm>
          <a:prstGeom prst="rect">
            <a:avLst/>
          </a:prstGeom>
          <a:noFill/>
        </p:spPr>
        <p:txBody>
          <a:bodyPr wrap="square" rtlCol="0">
            <a:spAutoFit/>
          </a:bodyPr>
          <a:lstStyle/>
          <a:p>
            <a:r>
              <a:rPr lang="en-GB" dirty="0" smtClean="0">
                <a:solidFill>
                  <a:schemeClr val="bg1"/>
                </a:solidFill>
              </a:rPr>
              <a:t>Brave New World</a:t>
            </a:r>
            <a:endParaRPr lang="en-GB" dirty="0">
              <a:solidFill>
                <a:schemeClr val="bg1"/>
              </a:solidFill>
            </a:endParaRPr>
          </a:p>
        </p:txBody>
      </p:sp>
      <p:sp>
        <p:nvSpPr>
          <p:cNvPr id="10" name="TextBox 9"/>
          <p:cNvSpPr txBox="1"/>
          <p:nvPr/>
        </p:nvSpPr>
        <p:spPr>
          <a:xfrm>
            <a:off x="3339900" y="2729081"/>
            <a:ext cx="1872208" cy="369332"/>
          </a:xfrm>
          <a:prstGeom prst="rect">
            <a:avLst/>
          </a:prstGeom>
          <a:noFill/>
        </p:spPr>
        <p:txBody>
          <a:bodyPr wrap="square" rtlCol="0">
            <a:spAutoFit/>
          </a:bodyPr>
          <a:lstStyle/>
          <a:p>
            <a:r>
              <a:rPr lang="en-GB" dirty="0" smtClean="0">
                <a:solidFill>
                  <a:schemeClr val="bg1"/>
                </a:solidFill>
              </a:rPr>
              <a:t>1984</a:t>
            </a:r>
            <a:endParaRPr lang="en-GB" dirty="0">
              <a:solidFill>
                <a:schemeClr val="bg1"/>
              </a:solidFill>
            </a:endParaRPr>
          </a:p>
        </p:txBody>
      </p:sp>
      <p:sp>
        <p:nvSpPr>
          <p:cNvPr id="11" name="TextBox 10"/>
          <p:cNvSpPr txBox="1"/>
          <p:nvPr/>
        </p:nvSpPr>
        <p:spPr>
          <a:xfrm>
            <a:off x="395536" y="5993470"/>
            <a:ext cx="2208244" cy="369332"/>
          </a:xfrm>
          <a:prstGeom prst="rect">
            <a:avLst/>
          </a:prstGeom>
          <a:solidFill>
            <a:schemeClr val="tx1"/>
          </a:solidFill>
        </p:spPr>
        <p:txBody>
          <a:bodyPr wrap="square" rtlCol="0">
            <a:spAutoFit/>
          </a:bodyPr>
          <a:lstStyle/>
          <a:p>
            <a:r>
              <a:rPr lang="en-GB" dirty="0" smtClean="0">
                <a:solidFill>
                  <a:schemeClr val="bg1"/>
                </a:solidFill>
              </a:rPr>
              <a:t>Nazi  Propaganda</a:t>
            </a:r>
            <a:endParaRPr lang="en-GB" dirty="0">
              <a:solidFill>
                <a:schemeClr val="bg1"/>
              </a:solidFill>
            </a:endParaRPr>
          </a:p>
        </p:txBody>
      </p:sp>
      <p:sp>
        <p:nvSpPr>
          <p:cNvPr id="2" name="TextBox 1"/>
          <p:cNvSpPr txBox="1"/>
          <p:nvPr/>
        </p:nvSpPr>
        <p:spPr>
          <a:xfrm>
            <a:off x="755576" y="2061915"/>
            <a:ext cx="2088232" cy="830997"/>
          </a:xfrm>
          <a:prstGeom prst="rect">
            <a:avLst/>
          </a:prstGeom>
          <a:noFill/>
        </p:spPr>
        <p:txBody>
          <a:bodyPr wrap="square" rtlCol="0">
            <a:spAutoFit/>
          </a:bodyPr>
          <a:lstStyle/>
          <a:p>
            <a:r>
              <a:rPr lang="en-GB" sz="2400" dirty="0" smtClean="0"/>
              <a:t>Social conditioning </a:t>
            </a:r>
            <a:endParaRPr lang="en-GB" sz="2400" dirty="0"/>
          </a:p>
        </p:txBody>
      </p:sp>
      <p:pic>
        <p:nvPicPr>
          <p:cNvPr id="7" name="Picture 2" descr="http://i.livescience.com/images/i/000/023/930/i02/race-face-off-120126.jpg?132759211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04819" y="4673093"/>
            <a:ext cx="2317989" cy="1737484"/>
          </a:xfrm>
          <a:prstGeom prst="rect">
            <a:avLst/>
          </a:prstGeom>
          <a:noFill/>
          <a:extLst>
            <a:ext uri="{909E8E84-426E-40DD-AFC4-6F175D3DCCD1}">
              <a14:hiddenFill xmlns:a14="http://schemas.microsoft.com/office/drawing/2010/main">
                <a:solidFill>
                  <a:srgbClr val="FFFFFF"/>
                </a:solidFill>
              </a14:hiddenFill>
            </a:ext>
          </a:extLst>
        </p:spPr>
      </p:pic>
      <p:sp>
        <p:nvSpPr>
          <p:cNvPr id="8" name="Cloud 7"/>
          <p:cNvSpPr/>
          <p:nvPr/>
        </p:nvSpPr>
        <p:spPr>
          <a:xfrm>
            <a:off x="3131840" y="3855782"/>
            <a:ext cx="1728192" cy="121671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 hate them…</a:t>
            </a:r>
            <a:endParaRPr lang="en-GB" dirty="0"/>
          </a:p>
        </p:txBody>
      </p:sp>
      <p:sp>
        <p:nvSpPr>
          <p:cNvPr id="9" name="TextBox 8"/>
          <p:cNvSpPr txBox="1"/>
          <p:nvPr/>
        </p:nvSpPr>
        <p:spPr>
          <a:xfrm>
            <a:off x="2821513" y="6002829"/>
            <a:ext cx="1872208" cy="372872"/>
          </a:xfrm>
          <a:prstGeom prst="rect">
            <a:avLst/>
          </a:prstGeom>
          <a:noFill/>
        </p:spPr>
        <p:txBody>
          <a:bodyPr wrap="square" rtlCol="0">
            <a:spAutoFit/>
          </a:bodyPr>
          <a:lstStyle/>
          <a:p>
            <a:r>
              <a:rPr lang="en-GB" dirty="0" smtClean="0">
                <a:solidFill>
                  <a:schemeClr val="bg1"/>
                </a:solidFill>
              </a:rPr>
              <a:t>South Africa</a:t>
            </a:r>
            <a:endParaRPr lang="en-GB" dirty="0">
              <a:solidFill>
                <a:schemeClr val="bg1"/>
              </a:solidFill>
            </a:endParaRPr>
          </a:p>
        </p:txBody>
      </p:sp>
    </p:spTree>
    <p:extLst>
      <p:ext uri="{BB962C8B-B14F-4D97-AF65-F5344CB8AC3E}">
        <p14:creationId xmlns:p14="http://schemas.microsoft.com/office/powerpoint/2010/main" val="22840513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TotalTime>
  <Words>186</Words>
  <Application>Microsoft Office PowerPoint</Application>
  <PresentationFormat>On-screen Show (4:3)</PresentationFormat>
  <Paragraphs>137</Paragraphs>
  <Slides>10</Slides>
  <Notes>4</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World Politics: 1910-1950 Eugenics and IVF Treatment</vt:lpstr>
      <vt:lpstr>The History of Eugenics</vt:lpstr>
      <vt:lpstr>Eugenics: A background</vt:lpstr>
      <vt:lpstr>Eugenics: A timeline</vt:lpstr>
      <vt:lpstr>Eugenics and its links with Nazi Germany</vt:lpstr>
      <vt:lpstr>Eugenics &amp; Brave New World</vt:lpstr>
      <vt:lpstr>Eugenics &amp; Brave New World</vt:lpstr>
      <vt:lpstr>Eugenics &amp; Brave New World</vt:lpstr>
      <vt:lpstr>Eugenics – Link between texts and reality</vt:lpstr>
      <vt:lpstr>Eugenics</vt:lpstr>
    </vt:vector>
  </TitlesOfParts>
  <Company>Sutton Grammar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 Robertson</dc:creator>
  <cp:lastModifiedBy>S Robertson</cp:lastModifiedBy>
  <cp:revision>22</cp:revision>
  <dcterms:created xsi:type="dcterms:W3CDTF">2013-09-09T13:18:24Z</dcterms:created>
  <dcterms:modified xsi:type="dcterms:W3CDTF">2013-09-23T10:21:58Z</dcterms:modified>
</cp:coreProperties>
</file>