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1" r:id="rId3"/>
    <p:sldId id="260" r:id="rId4"/>
    <p:sldId id="278" r:id="rId5"/>
    <p:sldId id="259" r:id="rId6"/>
    <p:sldId id="273" r:id="rId7"/>
    <p:sldId id="262" r:id="rId8"/>
    <p:sldId id="263" r:id="rId9"/>
    <p:sldId id="264" r:id="rId10"/>
    <p:sldId id="257" r:id="rId11"/>
    <p:sldId id="265" r:id="rId12"/>
    <p:sldId id="266" r:id="rId13"/>
    <p:sldId id="268" r:id="rId14"/>
    <p:sldId id="269" r:id="rId15"/>
    <p:sldId id="271" r:id="rId16"/>
    <p:sldId id="270" r:id="rId17"/>
    <p:sldId id="275" r:id="rId18"/>
    <p:sldId id="258" r:id="rId19"/>
    <p:sldId id="274" r:id="rId20"/>
    <p:sldId id="267"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13BCE1-D1FE-43BB-A289-DF4520623E0A}" type="datetimeFigureOut">
              <a:rPr lang="en-GB" smtClean="0"/>
              <a:t>14/01/2014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0D7476-84C7-4CC6-901E-A06B9B4E4204}" type="slidenum">
              <a:rPr lang="en-GB" smtClean="0"/>
              <a:t>‹#›</a:t>
            </a:fld>
            <a:endParaRPr lang="en-GB"/>
          </a:p>
        </p:txBody>
      </p:sp>
    </p:spTree>
    <p:extLst>
      <p:ext uri="{BB962C8B-B14F-4D97-AF65-F5344CB8AC3E}">
        <p14:creationId xmlns:p14="http://schemas.microsoft.com/office/powerpoint/2010/main" val="2246174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CE5B338-0F24-4FB3-8614-D7FAA310B416}" type="slidenum">
              <a:rPr lang="en-US" smtClean="0"/>
              <a:pPr eaLnBrk="1" hangingPunct="1"/>
              <a:t>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C32FE4-1304-4DA6-A870-44EF295B4712}" type="slidenum">
              <a:rPr lang="en-US" smtClean="0"/>
              <a:pPr eaLnBrk="1" hangingPunct="1"/>
              <a:t>19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AA50455-30AD-4F03-908A-AA450F52FBEA}" type="datetimeFigureOut">
              <a:rPr lang="en-GB" smtClean="0"/>
              <a:t>14/01/2014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915C8B-2489-4FF0-A3EA-D2DE3D71C36B}" type="slidenum">
              <a:rPr lang="en-GB" smtClean="0"/>
              <a:t>‹#›</a:t>
            </a:fld>
            <a:endParaRPr lang="en-GB"/>
          </a:p>
        </p:txBody>
      </p:sp>
    </p:spTree>
    <p:extLst>
      <p:ext uri="{BB962C8B-B14F-4D97-AF65-F5344CB8AC3E}">
        <p14:creationId xmlns:p14="http://schemas.microsoft.com/office/powerpoint/2010/main" val="232350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AA50455-30AD-4F03-908A-AA450F52FBEA}" type="datetimeFigureOut">
              <a:rPr lang="en-GB" smtClean="0"/>
              <a:t>14/01/2014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915C8B-2489-4FF0-A3EA-D2DE3D71C36B}" type="slidenum">
              <a:rPr lang="en-GB" smtClean="0"/>
              <a:t>‹#›</a:t>
            </a:fld>
            <a:endParaRPr lang="en-GB"/>
          </a:p>
        </p:txBody>
      </p:sp>
    </p:spTree>
    <p:extLst>
      <p:ext uri="{BB962C8B-B14F-4D97-AF65-F5344CB8AC3E}">
        <p14:creationId xmlns:p14="http://schemas.microsoft.com/office/powerpoint/2010/main" val="3570872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AA50455-30AD-4F03-908A-AA450F52FBEA}" type="datetimeFigureOut">
              <a:rPr lang="en-GB" smtClean="0"/>
              <a:t>14/01/2014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915C8B-2489-4FF0-A3EA-D2DE3D71C36B}" type="slidenum">
              <a:rPr lang="en-GB" smtClean="0"/>
              <a:t>‹#›</a:t>
            </a:fld>
            <a:endParaRPr lang="en-GB"/>
          </a:p>
        </p:txBody>
      </p:sp>
    </p:spTree>
    <p:extLst>
      <p:ext uri="{BB962C8B-B14F-4D97-AF65-F5344CB8AC3E}">
        <p14:creationId xmlns:p14="http://schemas.microsoft.com/office/powerpoint/2010/main" val="584468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AA50455-30AD-4F03-908A-AA450F52FBEA}" type="datetimeFigureOut">
              <a:rPr lang="en-GB" smtClean="0"/>
              <a:t>14/01/2014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915C8B-2489-4FF0-A3EA-D2DE3D71C36B}" type="slidenum">
              <a:rPr lang="en-GB" smtClean="0"/>
              <a:t>‹#›</a:t>
            </a:fld>
            <a:endParaRPr lang="en-GB"/>
          </a:p>
        </p:txBody>
      </p:sp>
    </p:spTree>
    <p:extLst>
      <p:ext uri="{BB962C8B-B14F-4D97-AF65-F5344CB8AC3E}">
        <p14:creationId xmlns:p14="http://schemas.microsoft.com/office/powerpoint/2010/main" val="1303778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A50455-30AD-4F03-908A-AA450F52FBEA}" type="datetimeFigureOut">
              <a:rPr lang="en-GB" smtClean="0"/>
              <a:t>14/01/2014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915C8B-2489-4FF0-A3EA-D2DE3D71C36B}" type="slidenum">
              <a:rPr lang="en-GB" smtClean="0"/>
              <a:t>‹#›</a:t>
            </a:fld>
            <a:endParaRPr lang="en-GB"/>
          </a:p>
        </p:txBody>
      </p:sp>
    </p:spTree>
    <p:extLst>
      <p:ext uri="{BB962C8B-B14F-4D97-AF65-F5344CB8AC3E}">
        <p14:creationId xmlns:p14="http://schemas.microsoft.com/office/powerpoint/2010/main" val="2677054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AA50455-30AD-4F03-908A-AA450F52FBEA}" type="datetimeFigureOut">
              <a:rPr lang="en-GB" smtClean="0"/>
              <a:t>14/01/2014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915C8B-2489-4FF0-A3EA-D2DE3D71C36B}" type="slidenum">
              <a:rPr lang="en-GB" smtClean="0"/>
              <a:t>‹#›</a:t>
            </a:fld>
            <a:endParaRPr lang="en-GB"/>
          </a:p>
        </p:txBody>
      </p:sp>
    </p:spTree>
    <p:extLst>
      <p:ext uri="{BB962C8B-B14F-4D97-AF65-F5344CB8AC3E}">
        <p14:creationId xmlns:p14="http://schemas.microsoft.com/office/powerpoint/2010/main" val="3232099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AA50455-30AD-4F03-908A-AA450F52FBEA}" type="datetimeFigureOut">
              <a:rPr lang="en-GB" smtClean="0"/>
              <a:t>14/01/2014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E915C8B-2489-4FF0-A3EA-D2DE3D71C36B}" type="slidenum">
              <a:rPr lang="en-GB" smtClean="0"/>
              <a:t>‹#›</a:t>
            </a:fld>
            <a:endParaRPr lang="en-GB"/>
          </a:p>
        </p:txBody>
      </p:sp>
    </p:spTree>
    <p:extLst>
      <p:ext uri="{BB962C8B-B14F-4D97-AF65-F5344CB8AC3E}">
        <p14:creationId xmlns:p14="http://schemas.microsoft.com/office/powerpoint/2010/main" val="2279724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AA50455-30AD-4F03-908A-AA450F52FBEA}" type="datetimeFigureOut">
              <a:rPr lang="en-GB" smtClean="0"/>
              <a:t>14/01/2014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E915C8B-2489-4FF0-A3EA-D2DE3D71C36B}" type="slidenum">
              <a:rPr lang="en-GB" smtClean="0"/>
              <a:t>‹#›</a:t>
            </a:fld>
            <a:endParaRPr lang="en-GB"/>
          </a:p>
        </p:txBody>
      </p:sp>
    </p:spTree>
    <p:extLst>
      <p:ext uri="{BB962C8B-B14F-4D97-AF65-F5344CB8AC3E}">
        <p14:creationId xmlns:p14="http://schemas.microsoft.com/office/powerpoint/2010/main" val="3456574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A50455-30AD-4F03-908A-AA450F52FBEA}" type="datetimeFigureOut">
              <a:rPr lang="en-GB" smtClean="0"/>
              <a:t>14/01/2014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E915C8B-2489-4FF0-A3EA-D2DE3D71C36B}" type="slidenum">
              <a:rPr lang="en-GB" smtClean="0"/>
              <a:t>‹#›</a:t>
            </a:fld>
            <a:endParaRPr lang="en-GB"/>
          </a:p>
        </p:txBody>
      </p:sp>
    </p:spTree>
    <p:extLst>
      <p:ext uri="{BB962C8B-B14F-4D97-AF65-F5344CB8AC3E}">
        <p14:creationId xmlns:p14="http://schemas.microsoft.com/office/powerpoint/2010/main" val="3234552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A50455-30AD-4F03-908A-AA450F52FBEA}" type="datetimeFigureOut">
              <a:rPr lang="en-GB" smtClean="0"/>
              <a:t>14/01/2014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915C8B-2489-4FF0-A3EA-D2DE3D71C36B}" type="slidenum">
              <a:rPr lang="en-GB" smtClean="0"/>
              <a:t>‹#›</a:t>
            </a:fld>
            <a:endParaRPr lang="en-GB"/>
          </a:p>
        </p:txBody>
      </p:sp>
    </p:spTree>
    <p:extLst>
      <p:ext uri="{BB962C8B-B14F-4D97-AF65-F5344CB8AC3E}">
        <p14:creationId xmlns:p14="http://schemas.microsoft.com/office/powerpoint/2010/main" val="1109065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A50455-30AD-4F03-908A-AA450F52FBEA}" type="datetimeFigureOut">
              <a:rPr lang="en-GB" smtClean="0"/>
              <a:t>14/01/2014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915C8B-2489-4FF0-A3EA-D2DE3D71C36B}" type="slidenum">
              <a:rPr lang="en-GB" smtClean="0"/>
              <a:t>‹#›</a:t>
            </a:fld>
            <a:endParaRPr lang="en-GB"/>
          </a:p>
        </p:txBody>
      </p:sp>
    </p:spTree>
    <p:extLst>
      <p:ext uri="{BB962C8B-B14F-4D97-AF65-F5344CB8AC3E}">
        <p14:creationId xmlns:p14="http://schemas.microsoft.com/office/powerpoint/2010/main" val="4209596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A50455-30AD-4F03-908A-AA450F52FBEA}" type="datetimeFigureOut">
              <a:rPr lang="en-GB" smtClean="0"/>
              <a:t>14/01/2014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915C8B-2489-4FF0-A3EA-D2DE3D71C36B}" type="slidenum">
              <a:rPr lang="en-GB" smtClean="0"/>
              <a:t>‹#›</a:t>
            </a:fld>
            <a:endParaRPr lang="en-GB"/>
          </a:p>
        </p:txBody>
      </p:sp>
    </p:spTree>
    <p:extLst>
      <p:ext uri="{BB962C8B-B14F-4D97-AF65-F5344CB8AC3E}">
        <p14:creationId xmlns:p14="http://schemas.microsoft.com/office/powerpoint/2010/main" val="3696587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124744"/>
          </a:xfrm>
          <a:solidFill>
            <a:schemeClr val="accent5">
              <a:lumMod val="50000"/>
            </a:schemeClr>
          </a:solidFill>
        </p:spPr>
        <p:txBody>
          <a:bodyPr>
            <a:noAutofit/>
          </a:bodyPr>
          <a:lstStyle/>
          <a:p>
            <a:r>
              <a:rPr lang="en-GB" sz="4000" dirty="0" smtClean="0">
                <a:solidFill>
                  <a:schemeClr val="bg1"/>
                </a:solidFill>
                <a:effectLst>
                  <a:outerShdw blurRad="38100" dist="38100" dir="2700000" algn="tl">
                    <a:srgbClr val="000000">
                      <a:alpha val="43137"/>
                    </a:srgbClr>
                  </a:outerShdw>
                </a:effectLst>
              </a:rPr>
              <a:t>Why did the Hundred Flowers Campaign occur?</a:t>
            </a:r>
            <a:endParaRPr lang="en-GB" sz="4000" dirty="0">
              <a:solidFill>
                <a:schemeClr val="bg1"/>
              </a:solidFill>
              <a:effectLst>
                <a:outerShdw blurRad="38100" dist="38100" dir="2700000" algn="tl">
                  <a:srgbClr val="000000">
                    <a:alpha val="43137"/>
                  </a:srgbClr>
                </a:outerShdw>
              </a:effectLst>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248478"/>
            <a:ext cx="7193313" cy="5348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3338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955" t="17911" r="11707" b="17182"/>
          <a:stretch/>
        </p:blipFill>
        <p:spPr bwMode="auto">
          <a:xfrm>
            <a:off x="109937" y="404664"/>
            <a:ext cx="9034063" cy="6119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5"/>
          <p:cNvSpPr txBox="1">
            <a:spLocks noChangeArrowheads="1"/>
          </p:cNvSpPr>
          <p:nvPr/>
        </p:nvSpPr>
        <p:spPr bwMode="auto">
          <a:xfrm>
            <a:off x="5940152" y="1052736"/>
            <a:ext cx="3043064"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spcBef>
                <a:spcPct val="50000"/>
              </a:spcBef>
            </a:pPr>
            <a:r>
              <a:rPr lang="en-US" sz="2000" b="1"/>
              <a:t>Once critics of Mao revealed themselves, Mao retaliated and isolated them. Many were subjected to ‘Struggle’ sessions, where they had to listen to many hours of accusations and, ultimately, apologise for their supposed past ‘faults’ or ‘crimes’.</a:t>
            </a:r>
          </a:p>
        </p:txBody>
      </p:sp>
    </p:spTree>
    <p:extLst>
      <p:ext uri="{BB962C8B-B14F-4D97-AF65-F5344CB8AC3E}">
        <p14:creationId xmlns:p14="http://schemas.microsoft.com/office/powerpoint/2010/main" val="1230852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china-mike.com/wp-content/uploads/2011/01/cultural_revolution-struggle-session-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3384376" cy="444515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china-mike.com/wp-content/uploads/2011/01/china-cultural-revolution-struggle-sess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4819" y="908720"/>
            <a:ext cx="5319181" cy="35283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27784" y="5301208"/>
            <a:ext cx="3456384" cy="646331"/>
          </a:xfrm>
          <a:prstGeom prst="rect">
            <a:avLst/>
          </a:prstGeom>
          <a:noFill/>
        </p:spPr>
        <p:txBody>
          <a:bodyPr wrap="square" rtlCol="0">
            <a:spAutoFit/>
          </a:bodyPr>
          <a:lstStyle/>
          <a:p>
            <a:pPr algn="ctr"/>
            <a:r>
              <a:rPr lang="en-GB" sz="3600" dirty="0" smtClean="0"/>
              <a:t>Struggle sessions</a:t>
            </a:r>
            <a:endParaRPr lang="en-GB" sz="3600" dirty="0"/>
          </a:p>
        </p:txBody>
      </p:sp>
    </p:spTree>
    <p:extLst>
      <p:ext uri="{BB962C8B-B14F-4D97-AF65-F5344CB8AC3E}">
        <p14:creationId xmlns:p14="http://schemas.microsoft.com/office/powerpoint/2010/main" val="2121710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Raise revolutionary vigilance, oppose slackers, resolutely eliminate all counterrevolutionary elements, protect socialist construction!, 19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90600"/>
            <a:ext cx="4191000" cy="5486400"/>
          </a:xfrm>
          <a:prstGeom prst="rect">
            <a:avLst/>
          </a:prstGeom>
          <a:noFill/>
          <a:extLst>
            <a:ext uri="{909E8E84-426E-40DD-AFC4-6F175D3DCCD1}">
              <a14:hiddenFill xmlns:a14="http://schemas.microsoft.com/office/drawing/2010/main">
                <a:solidFill>
                  <a:srgbClr val="FFFFFF"/>
                </a:solidFill>
              </a14:hiddenFill>
            </a:ext>
          </a:extLst>
        </p:spPr>
      </p:pic>
      <p:sp>
        <p:nvSpPr>
          <p:cNvPr id="37891" name="Text Box 3"/>
          <p:cNvSpPr txBox="1">
            <a:spLocks noChangeArrowheads="1"/>
          </p:cNvSpPr>
          <p:nvPr/>
        </p:nvSpPr>
        <p:spPr bwMode="auto">
          <a:xfrm>
            <a:off x="4724400" y="5618163"/>
            <a:ext cx="3733800" cy="93503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t>Raise revolutionary violence, oppose slackers, resolutely eliminate all revolutionary</a:t>
            </a:r>
          </a:p>
        </p:txBody>
      </p:sp>
      <p:sp>
        <p:nvSpPr>
          <p:cNvPr id="37894" name="Text Box 6"/>
          <p:cNvSpPr txBox="1">
            <a:spLocks noChangeArrowheads="1"/>
          </p:cNvSpPr>
          <p:nvPr/>
        </p:nvSpPr>
        <p:spPr bwMode="auto">
          <a:xfrm>
            <a:off x="4724400" y="1268760"/>
            <a:ext cx="41148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dirty="0">
                <a:solidFill>
                  <a:srgbClr val="660033"/>
                </a:solidFill>
              </a:rPr>
              <a:t>Mao’s attacks on intellectuals broadened into a general campaign of repression, known as the ‘Anti-Rightist’ campaign. Anybody who expressed even the slightest opposition to Mao stood the risk of being reported, </a:t>
            </a:r>
            <a:r>
              <a:rPr lang="en-US" sz="2400" b="1" dirty="0" err="1">
                <a:solidFill>
                  <a:srgbClr val="660033"/>
                </a:solidFill>
              </a:rPr>
              <a:t>victimised</a:t>
            </a:r>
            <a:r>
              <a:rPr lang="en-US" sz="2400" b="1" dirty="0">
                <a:solidFill>
                  <a:srgbClr val="660033"/>
                </a:solidFill>
              </a:rPr>
              <a:t> and forced to take part in ‘Struggle Sessions’.</a:t>
            </a:r>
          </a:p>
        </p:txBody>
      </p:sp>
      <p:sp>
        <p:nvSpPr>
          <p:cNvPr id="2" name="TextBox 1"/>
          <p:cNvSpPr txBox="1"/>
          <p:nvPr/>
        </p:nvSpPr>
        <p:spPr>
          <a:xfrm>
            <a:off x="1511660" y="116632"/>
            <a:ext cx="6120680" cy="584775"/>
          </a:xfrm>
          <a:prstGeom prst="rect">
            <a:avLst/>
          </a:prstGeom>
          <a:noFill/>
        </p:spPr>
        <p:txBody>
          <a:bodyPr wrap="square" rtlCol="0">
            <a:spAutoFit/>
          </a:bodyPr>
          <a:lstStyle/>
          <a:p>
            <a:pPr algn="ctr"/>
            <a:r>
              <a:rPr lang="en-GB" sz="3200" dirty="0" smtClean="0"/>
              <a:t>The Anti-Rightist Campaign</a:t>
            </a:r>
            <a:endParaRPr lang="en-GB" sz="3200" dirty="0"/>
          </a:p>
        </p:txBody>
      </p:sp>
    </p:spTree>
    <p:extLst>
      <p:ext uri="{BB962C8B-B14F-4D97-AF65-F5344CB8AC3E}">
        <p14:creationId xmlns:p14="http://schemas.microsoft.com/office/powerpoint/2010/main" val="3131785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38200"/>
            <a:ext cx="3905250" cy="5181600"/>
          </a:xfrm>
          <a:prstGeom prst="rect">
            <a:avLst/>
          </a:prstGeom>
          <a:noFill/>
          <a:ln>
            <a:noFill/>
          </a:ln>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solidFill>
                  <a:srgbClr val="800000"/>
                </a:solidFill>
                <a:miter lim="800000"/>
                <a:headEnd/>
                <a:tailEnd/>
              </a14:hiddenLine>
            </a:ext>
          </a:extLst>
        </p:spPr>
      </p:pic>
      <p:sp>
        <p:nvSpPr>
          <p:cNvPr id="19462" name="Rectangle 6"/>
          <p:cNvSpPr>
            <a:spLocks noChangeArrowheads="1"/>
          </p:cNvSpPr>
          <p:nvPr/>
        </p:nvSpPr>
        <p:spPr bwMode="auto">
          <a:xfrm>
            <a:off x="685800" y="6003925"/>
            <a:ext cx="3962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2000" b="1"/>
              <a:t>A view of Laiyang Heavy Machinery Plant</a:t>
            </a:r>
          </a:p>
        </p:txBody>
      </p:sp>
      <p:sp>
        <p:nvSpPr>
          <p:cNvPr id="19468" name="WordArt 12"/>
          <p:cNvSpPr>
            <a:spLocks noChangeArrowheads="1" noChangeShapeType="1" noTextEdit="1"/>
          </p:cNvSpPr>
          <p:nvPr/>
        </p:nvSpPr>
        <p:spPr bwMode="auto">
          <a:xfrm>
            <a:off x="762000" y="228600"/>
            <a:ext cx="7391400" cy="466725"/>
          </a:xfrm>
          <a:prstGeom prst="rect">
            <a:avLst/>
          </a:prstGeom>
        </p:spPr>
        <p:txBody>
          <a:bodyPr wrap="none" fromWordArt="1">
            <a:prstTxWarp prst="textPlain">
              <a:avLst>
                <a:gd name="adj" fmla="val 50000"/>
              </a:avLst>
            </a:prstTxWarp>
          </a:bodyPr>
          <a:lstStyle/>
          <a:p>
            <a:pPr algn="ctr"/>
            <a:r>
              <a:rPr lang="en-US" sz="3200" b="1" kern="10">
                <a:ln w="6350">
                  <a:solidFill>
                    <a:srgbClr val="FF0000"/>
                  </a:solidFill>
                  <a:round/>
                  <a:headEnd/>
                  <a:tailEnd/>
                </a:ln>
                <a:solidFill>
                  <a:srgbClr val="800000"/>
                </a:solidFill>
                <a:effectLst>
                  <a:outerShdw dist="35921" dir="2700000" algn="ctr" rotWithShape="0">
                    <a:srgbClr val="C0C0C0">
                      <a:alpha val="80000"/>
                    </a:srgbClr>
                  </a:outerShdw>
                </a:effectLst>
                <a:latin typeface="Arial"/>
                <a:cs typeface="Arial"/>
              </a:rPr>
              <a:t>FORCED LABOUR CAMPS - THE LAOGAI</a:t>
            </a:r>
            <a:endParaRPr lang="en-GB" sz="3200" b="1" kern="10">
              <a:ln w="6350">
                <a:solidFill>
                  <a:srgbClr val="FF0000"/>
                </a:solidFill>
                <a:round/>
                <a:headEnd/>
                <a:tailEnd/>
              </a:ln>
              <a:solidFill>
                <a:srgbClr val="800000"/>
              </a:solidFill>
              <a:effectLst>
                <a:outerShdw dist="35921" dir="2700000" algn="ctr" rotWithShape="0">
                  <a:srgbClr val="C0C0C0">
                    <a:alpha val="80000"/>
                  </a:srgbClr>
                </a:outerShdw>
              </a:effectLst>
              <a:latin typeface="Arial"/>
              <a:cs typeface="Arial"/>
            </a:endParaRPr>
          </a:p>
        </p:txBody>
      </p:sp>
      <p:pic>
        <p:nvPicPr>
          <p:cNvPr id="19470"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838200"/>
            <a:ext cx="2819400" cy="3052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624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mso135C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425" y="549275"/>
            <a:ext cx="7421563" cy="5089525"/>
          </a:xfrm>
          <a:prstGeom prst="rect">
            <a:avLst/>
          </a:prstGeom>
          <a:noFill/>
          <a:ln w="7620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
        <p:nvSpPr>
          <p:cNvPr id="6147" name="Text Box 3"/>
          <p:cNvSpPr txBox="1">
            <a:spLocks noChangeArrowheads="1"/>
          </p:cNvSpPr>
          <p:nvPr/>
        </p:nvSpPr>
        <p:spPr bwMode="auto">
          <a:xfrm>
            <a:off x="533400" y="5791200"/>
            <a:ext cx="8077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800000"/>
                </a:solidFill>
              </a:rPr>
              <a:t>Artists, who had been sent to a forced labour camp, having to work on propaganda paintings on the side of a building wall.</a:t>
            </a:r>
          </a:p>
        </p:txBody>
      </p:sp>
    </p:spTree>
    <p:extLst>
      <p:ext uri="{BB962C8B-B14F-4D97-AF65-F5344CB8AC3E}">
        <p14:creationId xmlns:p14="http://schemas.microsoft.com/office/powerpoint/2010/main" val="553602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04800"/>
            <a:ext cx="7620000" cy="4343400"/>
          </a:xfrm>
          <a:prstGeom prst="rect">
            <a:avLst/>
          </a:prstGeom>
          <a:noFill/>
          <a:ln w="76200">
            <a:solidFill>
              <a:srgbClr val="CC0000"/>
            </a:solidFill>
            <a:miter lim="800000"/>
            <a:headEnd/>
            <a:tailEnd/>
          </a:ln>
          <a:extLst>
            <a:ext uri="{909E8E84-426E-40DD-AFC4-6F175D3DCCD1}">
              <a14:hiddenFill xmlns:a14="http://schemas.microsoft.com/office/drawing/2010/main">
                <a:solidFill>
                  <a:srgbClr val="FFFFFF"/>
                </a:solidFill>
              </a14:hiddenFill>
            </a:ext>
          </a:extLst>
        </p:spPr>
      </p:pic>
      <p:sp>
        <p:nvSpPr>
          <p:cNvPr id="26631" name="WordArt 7"/>
          <p:cNvSpPr>
            <a:spLocks noChangeArrowheads="1" noChangeShapeType="1" noTextEdit="1"/>
          </p:cNvSpPr>
          <p:nvPr/>
        </p:nvSpPr>
        <p:spPr bwMode="auto">
          <a:xfrm>
            <a:off x="533400" y="4800600"/>
            <a:ext cx="7924800" cy="381000"/>
          </a:xfrm>
          <a:prstGeom prst="rect">
            <a:avLst/>
          </a:prstGeom>
        </p:spPr>
        <p:txBody>
          <a:bodyPr wrap="none" fromWordArt="1">
            <a:prstTxWarp prst="textPlain">
              <a:avLst>
                <a:gd name="adj" fmla="val 50000"/>
              </a:avLst>
            </a:prstTxWarp>
          </a:bodyPr>
          <a:lstStyle/>
          <a:p>
            <a:pPr algn="ctr"/>
            <a:r>
              <a:rPr lang="en-US" sz="2000" b="1" kern="10" spc="400">
                <a:ln w="9525">
                  <a:solidFill>
                    <a:srgbClr val="CC0000"/>
                  </a:solidFill>
                  <a:round/>
                  <a:headEnd/>
                  <a:tailEnd/>
                </a:ln>
                <a:solidFill>
                  <a:srgbClr val="CC0000"/>
                </a:solidFill>
                <a:effectLst>
                  <a:outerShdw dist="45791" dir="3378596" algn="ctr" rotWithShape="0">
                    <a:srgbClr val="4D4D4D">
                      <a:alpha val="80000"/>
                    </a:srgbClr>
                  </a:outerShdw>
                </a:effectLst>
                <a:latin typeface="Arial"/>
                <a:cs typeface="Arial"/>
              </a:rPr>
              <a:t>MAO'S VIEW OF THE 'LESSON FROM EASTERN EUROPE.'</a:t>
            </a:r>
            <a:endParaRPr lang="en-GB" sz="2000" b="1" kern="10" spc="400">
              <a:ln w="9525">
                <a:solidFill>
                  <a:srgbClr val="CC0000"/>
                </a:solidFill>
                <a:round/>
                <a:headEnd/>
                <a:tailEnd/>
              </a:ln>
              <a:solidFill>
                <a:srgbClr val="CC0000"/>
              </a:solidFill>
              <a:effectLst>
                <a:outerShdw dist="45791" dir="3378596" algn="ctr" rotWithShape="0">
                  <a:srgbClr val="4D4D4D">
                    <a:alpha val="80000"/>
                  </a:srgbClr>
                </a:outerShdw>
              </a:effectLst>
              <a:latin typeface="Arial"/>
              <a:cs typeface="Arial"/>
            </a:endParaRPr>
          </a:p>
        </p:txBody>
      </p:sp>
      <p:sp>
        <p:nvSpPr>
          <p:cNvPr id="26632" name="Text Box 8"/>
          <p:cNvSpPr txBox="1">
            <a:spLocks noChangeArrowheads="1"/>
          </p:cNvSpPr>
          <p:nvPr/>
        </p:nvSpPr>
        <p:spPr bwMode="auto">
          <a:xfrm>
            <a:off x="457200" y="5334000"/>
            <a:ext cx="8305800" cy="1320800"/>
          </a:xfrm>
          <a:prstGeom prst="rect">
            <a:avLst/>
          </a:prstGeom>
          <a:solidFill>
            <a:srgbClr val="FFFFCC"/>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800000"/>
                </a:solidFill>
              </a:rPr>
              <a:t>‘The basic problem with some Eastern European countries is that they did not eliminate all those counter-revolutionaries . . . Now they are eating their own bitter fruit  . . . Eastern Europe just did not kill on a grand scale. We must kill. And we say it’s good to kill.’ </a:t>
            </a:r>
          </a:p>
        </p:txBody>
      </p:sp>
      <p:sp>
        <p:nvSpPr>
          <p:cNvPr id="26633" name="WordArt 9"/>
          <p:cNvSpPr>
            <a:spLocks noChangeArrowheads="1" noChangeShapeType="1" noTextEdit="1"/>
          </p:cNvSpPr>
          <p:nvPr/>
        </p:nvSpPr>
        <p:spPr bwMode="auto">
          <a:xfrm>
            <a:off x="804671" y="381000"/>
            <a:ext cx="5381625" cy="533400"/>
          </a:xfrm>
          <a:prstGeom prst="rect">
            <a:avLst/>
          </a:prstGeom>
        </p:spPr>
        <p:txBody>
          <a:bodyPr wrap="none" fromWordArt="1">
            <a:prstTxWarp prst="textPlain">
              <a:avLst>
                <a:gd name="adj" fmla="val 50000"/>
              </a:avLst>
            </a:prstTxWarp>
          </a:bodyPr>
          <a:lstStyle/>
          <a:p>
            <a:pPr algn="ctr"/>
            <a:r>
              <a:rPr lang="en-GB" sz="3600" b="1" kern="10" spc="720" dirty="0">
                <a:ln w="3175">
                  <a:solidFill>
                    <a:srgbClr val="FFCC00"/>
                  </a:solidFill>
                  <a:round/>
                  <a:headEnd/>
                  <a:tailEnd/>
                </a:ln>
                <a:solidFill>
                  <a:srgbClr val="FF0000"/>
                </a:solidFill>
                <a:effectLst>
                  <a:outerShdw dist="45791" dir="3378596" algn="ctr" rotWithShape="0">
                    <a:srgbClr val="4D4D4D">
                      <a:alpha val="80000"/>
                    </a:srgbClr>
                  </a:outerShdw>
                </a:effectLst>
                <a:latin typeface="Arial Black"/>
              </a:rPr>
              <a:t>Hungarian Uprising 1956</a:t>
            </a:r>
          </a:p>
        </p:txBody>
      </p:sp>
    </p:spTree>
    <p:extLst>
      <p:ext uri="{BB962C8B-B14F-4D97-AF65-F5344CB8AC3E}">
        <p14:creationId xmlns:p14="http://schemas.microsoft.com/office/powerpoint/2010/main" val="3179720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WordArt 4"/>
          <p:cNvSpPr>
            <a:spLocks noChangeArrowheads="1" noChangeShapeType="1" noTextEdit="1"/>
          </p:cNvSpPr>
          <p:nvPr/>
        </p:nvSpPr>
        <p:spPr bwMode="auto">
          <a:xfrm>
            <a:off x="381000" y="34688"/>
            <a:ext cx="8001000" cy="571500"/>
          </a:xfrm>
          <a:prstGeom prst="rect">
            <a:avLst/>
          </a:prstGeom>
        </p:spPr>
        <p:txBody>
          <a:bodyPr wrap="none" fromWordArt="1">
            <a:prstTxWarp prst="textPlain">
              <a:avLst>
                <a:gd name="adj" fmla="val 50000"/>
              </a:avLst>
            </a:prstTxWarp>
          </a:bodyPr>
          <a:lstStyle/>
          <a:p>
            <a:pPr algn="ctr"/>
            <a:r>
              <a:rPr lang="en-US" sz="4000" b="1" kern="10" spc="800" dirty="0">
                <a:ln w="3175">
                  <a:solidFill>
                    <a:srgbClr val="FF0000"/>
                  </a:solidFill>
                  <a:round/>
                  <a:headEnd/>
                  <a:tailEnd/>
                </a:ln>
                <a:solidFill>
                  <a:srgbClr val="FF0000"/>
                </a:solidFill>
                <a:effectLst>
                  <a:outerShdw dist="45791" dir="3378596" algn="ctr" rotWithShape="0">
                    <a:srgbClr val="4D4D4D">
                      <a:alpha val="80000"/>
                    </a:srgbClr>
                  </a:outerShdw>
                </a:effectLst>
                <a:latin typeface="Arial"/>
                <a:cs typeface="Arial"/>
              </a:rPr>
              <a:t>Results of the Hundred Flowers Campaign</a:t>
            </a:r>
            <a:endParaRPr lang="en-GB" sz="4000" b="1" kern="10" spc="800" dirty="0">
              <a:ln w="3175">
                <a:solidFill>
                  <a:srgbClr val="FF0000"/>
                </a:solidFill>
                <a:round/>
                <a:headEnd/>
                <a:tailEnd/>
              </a:ln>
              <a:solidFill>
                <a:srgbClr val="FF0000"/>
              </a:solidFill>
              <a:effectLst>
                <a:outerShdw dist="45791" dir="3378596" algn="ctr" rotWithShape="0">
                  <a:srgbClr val="4D4D4D">
                    <a:alpha val="80000"/>
                  </a:srgbClr>
                </a:outerShdw>
              </a:effectLst>
              <a:latin typeface="Arial"/>
              <a:cs typeface="Arial"/>
            </a:endParaRPr>
          </a:p>
        </p:txBody>
      </p:sp>
      <p:pic>
        <p:nvPicPr>
          <p:cNvPr id="3175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2667000" cy="2819400"/>
          </a:xfrm>
          <a:prstGeom prst="rect">
            <a:avLst/>
          </a:prstGeom>
          <a:noFill/>
          <a:extLst>
            <a:ext uri="{909E8E84-426E-40DD-AFC4-6F175D3DCCD1}">
              <a14:hiddenFill xmlns:a14="http://schemas.microsoft.com/office/drawing/2010/main">
                <a:solidFill>
                  <a:srgbClr val="FFFFFF"/>
                </a:solidFill>
              </a14:hiddenFill>
            </a:ext>
          </a:extLst>
        </p:spPr>
      </p:pic>
      <p:sp>
        <p:nvSpPr>
          <p:cNvPr id="31755" name="Text Box 11"/>
          <p:cNvSpPr txBox="1">
            <a:spLocks noChangeArrowheads="1"/>
          </p:cNvSpPr>
          <p:nvPr/>
        </p:nvSpPr>
        <p:spPr bwMode="auto">
          <a:xfrm>
            <a:off x="2819400" y="659642"/>
            <a:ext cx="6096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38138" indent="-338138">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pPr>
            <a:r>
              <a:rPr lang="en-US" sz="2000" b="1" dirty="0"/>
              <a:t>1.  Mao silenced potential </a:t>
            </a:r>
            <a:r>
              <a:rPr lang="en-US" sz="2000" b="1" dirty="0" smtClean="0"/>
              <a:t>opponents and secured his own position as leader</a:t>
            </a:r>
            <a:endParaRPr lang="en-US" sz="2000" b="1" dirty="0"/>
          </a:p>
        </p:txBody>
      </p:sp>
      <p:sp>
        <p:nvSpPr>
          <p:cNvPr id="31756" name="Text Box 12"/>
          <p:cNvSpPr txBox="1">
            <a:spLocks noChangeArrowheads="1"/>
          </p:cNvSpPr>
          <p:nvPr/>
        </p:nvSpPr>
        <p:spPr bwMode="auto">
          <a:xfrm>
            <a:off x="2819400" y="1371600"/>
            <a:ext cx="6172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38138" indent="-338138">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pPr>
            <a:r>
              <a:rPr lang="en-US" sz="2000" b="1"/>
              <a:t>2. He instilled fear amongst the educated classes who were now less willing to stand against Mao. </a:t>
            </a:r>
          </a:p>
        </p:txBody>
      </p:sp>
      <p:sp>
        <p:nvSpPr>
          <p:cNvPr id="31757" name="Text Box 13"/>
          <p:cNvSpPr txBox="1">
            <a:spLocks noChangeArrowheads="1"/>
          </p:cNvSpPr>
          <p:nvPr/>
        </p:nvSpPr>
        <p:spPr bwMode="auto">
          <a:xfrm>
            <a:off x="304800" y="2438400"/>
            <a:ext cx="8458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71800" indent="-457200">
              <a:defRPr>
                <a:solidFill>
                  <a:schemeClr val="tx1"/>
                </a:solidFill>
                <a:latin typeface="Arial" charset="0"/>
              </a:defRPr>
            </a:lvl1pPr>
            <a:lvl2pPr marL="5022850">
              <a:defRPr>
                <a:solidFill>
                  <a:schemeClr val="tx1"/>
                </a:solidFill>
                <a:latin typeface="Arial" charset="0"/>
              </a:defRPr>
            </a:lvl2pPr>
            <a:lvl3pPr marL="5137150">
              <a:defRPr>
                <a:solidFill>
                  <a:schemeClr val="tx1"/>
                </a:solidFill>
                <a:latin typeface="Arial" charset="0"/>
              </a:defRPr>
            </a:lvl3pPr>
            <a:lvl4pPr marL="5251450">
              <a:defRPr>
                <a:solidFill>
                  <a:schemeClr val="tx1"/>
                </a:solidFill>
                <a:latin typeface="Arial" charset="0"/>
              </a:defRPr>
            </a:lvl4pPr>
            <a:lvl5pPr marL="5365750">
              <a:defRPr>
                <a:solidFill>
                  <a:schemeClr val="tx1"/>
                </a:solidFill>
                <a:latin typeface="Arial" charset="0"/>
              </a:defRPr>
            </a:lvl5pPr>
            <a:lvl6pPr marL="5822950" fontAlgn="base">
              <a:spcBef>
                <a:spcPct val="0"/>
              </a:spcBef>
              <a:spcAft>
                <a:spcPct val="0"/>
              </a:spcAft>
              <a:defRPr>
                <a:solidFill>
                  <a:schemeClr val="tx1"/>
                </a:solidFill>
                <a:latin typeface="Arial" charset="0"/>
              </a:defRPr>
            </a:lvl6pPr>
            <a:lvl7pPr marL="6280150" fontAlgn="base">
              <a:spcBef>
                <a:spcPct val="0"/>
              </a:spcBef>
              <a:spcAft>
                <a:spcPct val="0"/>
              </a:spcAft>
              <a:defRPr>
                <a:solidFill>
                  <a:schemeClr val="tx1"/>
                </a:solidFill>
                <a:latin typeface="Arial" charset="0"/>
              </a:defRPr>
            </a:lvl7pPr>
            <a:lvl8pPr marL="6737350" fontAlgn="base">
              <a:spcBef>
                <a:spcPct val="0"/>
              </a:spcBef>
              <a:spcAft>
                <a:spcPct val="0"/>
              </a:spcAft>
              <a:defRPr>
                <a:solidFill>
                  <a:schemeClr val="tx1"/>
                </a:solidFill>
                <a:latin typeface="Arial" charset="0"/>
              </a:defRPr>
            </a:lvl8pPr>
            <a:lvl9pPr marL="7194550" fontAlgn="base">
              <a:spcBef>
                <a:spcPct val="0"/>
              </a:spcBef>
              <a:spcAft>
                <a:spcPct val="0"/>
              </a:spcAft>
              <a:defRPr>
                <a:solidFill>
                  <a:schemeClr val="tx1"/>
                </a:solidFill>
                <a:latin typeface="Arial" charset="0"/>
              </a:defRPr>
            </a:lvl9pPr>
          </a:lstStyle>
          <a:p>
            <a:pPr>
              <a:spcBef>
                <a:spcPct val="50000"/>
              </a:spcBef>
            </a:pPr>
            <a:r>
              <a:rPr lang="en-US" sz="2000" b="1"/>
              <a:t>3.  Mao prepared the ground for introducing the Great Leap reforms – communes, ‘backyard furnaces’ and an extreme form of communist society </a:t>
            </a:r>
          </a:p>
        </p:txBody>
      </p:sp>
      <p:sp>
        <p:nvSpPr>
          <p:cNvPr id="31758" name="Text Box 14"/>
          <p:cNvSpPr txBox="1">
            <a:spLocks noChangeArrowheads="1"/>
          </p:cNvSpPr>
          <p:nvPr/>
        </p:nvSpPr>
        <p:spPr bwMode="auto">
          <a:xfrm>
            <a:off x="304800" y="3733800"/>
            <a:ext cx="8610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38138" indent="-338138">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pPr>
            <a:r>
              <a:rPr lang="en-US" sz="2000" b="1"/>
              <a:t>4.  China’s intelligentsia [brightest minds – artists, writers, journalists, etc] were decimated which set back China’s cultural development. </a:t>
            </a:r>
          </a:p>
        </p:txBody>
      </p:sp>
      <p:sp>
        <p:nvSpPr>
          <p:cNvPr id="31759" name="Text Box 15"/>
          <p:cNvSpPr txBox="1">
            <a:spLocks noChangeArrowheads="1"/>
          </p:cNvSpPr>
          <p:nvPr/>
        </p:nvSpPr>
        <p:spPr bwMode="auto">
          <a:xfrm>
            <a:off x="304800" y="4800600"/>
            <a:ext cx="8686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3225" indent="-403225">
              <a:defRPr>
                <a:solidFill>
                  <a:schemeClr val="tx1"/>
                </a:solidFill>
                <a:latin typeface="Arial" charset="0"/>
              </a:defRPr>
            </a:lvl1pPr>
            <a:lvl2pPr marL="517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pPr>
            <a:r>
              <a:rPr lang="en-US" sz="2000" b="1"/>
              <a:t>5.  Many students had their education interrupted due  to   the death of so many teachers -  some 5 million children had their schooling terminated</a:t>
            </a:r>
          </a:p>
        </p:txBody>
      </p:sp>
      <p:sp>
        <p:nvSpPr>
          <p:cNvPr id="31761" name="Text Box 17"/>
          <p:cNvSpPr txBox="1">
            <a:spLocks noChangeArrowheads="1"/>
          </p:cNvSpPr>
          <p:nvPr/>
        </p:nvSpPr>
        <p:spPr bwMode="auto">
          <a:xfrm>
            <a:off x="304800" y="5851525"/>
            <a:ext cx="83058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9250" indent="-349250">
              <a:defRPr>
                <a:solidFill>
                  <a:schemeClr val="tx1"/>
                </a:solidFill>
                <a:latin typeface="Arial" charset="0"/>
              </a:defRPr>
            </a:lvl1pPr>
            <a:lvl2pPr marL="517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spcBef>
                <a:spcPct val="50000"/>
              </a:spcBef>
            </a:pPr>
            <a:r>
              <a:rPr lang="en-US" sz="2000" b="1" dirty="0" smtClean="0"/>
              <a:t>6.  Some </a:t>
            </a:r>
            <a:r>
              <a:rPr lang="en-US" sz="2000" b="1" dirty="0"/>
              <a:t>4 million people may have lost their lives in the ‘Anti-Rightist campaigns which started after the Hundred Flowers. </a:t>
            </a:r>
            <a:endParaRPr lang="en-US" sz="2000" b="1" dirty="0" smtClean="0"/>
          </a:p>
          <a:p>
            <a:pPr>
              <a:spcBef>
                <a:spcPct val="50000"/>
              </a:spcBef>
            </a:pPr>
            <a:endParaRPr lang="en-US" sz="2000" b="1" dirty="0"/>
          </a:p>
        </p:txBody>
      </p:sp>
    </p:spTree>
    <p:extLst>
      <p:ext uri="{BB962C8B-B14F-4D97-AF65-F5344CB8AC3E}">
        <p14:creationId xmlns:p14="http://schemas.microsoft.com/office/powerpoint/2010/main" val="248512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836712"/>
            <a:ext cx="7344816" cy="4154984"/>
          </a:xfrm>
          <a:prstGeom prst="rect">
            <a:avLst/>
          </a:prstGeom>
        </p:spPr>
        <p:txBody>
          <a:bodyPr wrap="square">
            <a:spAutoFit/>
          </a:bodyPr>
          <a:lstStyle/>
          <a:p>
            <a:pPr algn="ctr">
              <a:defRPr/>
            </a:pPr>
            <a:r>
              <a:rPr lang="en-US" sz="2400" dirty="0"/>
              <a:t>700,000 intellectuals were thrown out of their positions and professions</a:t>
            </a:r>
          </a:p>
          <a:p>
            <a:pPr algn="ctr">
              <a:defRPr/>
            </a:pPr>
            <a:endParaRPr lang="en-US" sz="2400" dirty="0" smtClean="0"/>
          </a:p>
          <a:p>
            <a:pPr algn="ctr">
              <a:defRPr/>
            </a:pPr>
            <a:r>
              <a:rPr lang="en-US" sz="2400" dirty="0" smtClean="0"/>
              <a:t>In </a:t>
            </a:r>
            <a:r>
              <a:rPr lang="en-US" sz="2400" dirty="0"/>
              <a:t>every factory, 5% of the workers had to be denounced as “rightists”</a:t>
            </a:r>
          </a:p>
          <a:p>
            <a:pPr algn="ctr">
              <a:defRPr/>
            </a:pPr>
            <a:endParaRPr lang="en-US" sz="2400" dirty="0" smtClean="0"/>
          </a:p>
          <a:p>
            <a:pPr algn="ctr">
              <a:defRPr/>
            </a:pPr>
            <a:r>
              <a:rPr lang="en-US" sz="2400" dirty="0" smtClean="0"/>
              <a:t>All </a:t>
            </a:r>
            <a:r>
              <a:rPr lang="en-US" sz="2400" dirty="0"/>
              <a:t>were sent to the countryside for reform – many died of malnutrition, illness, cold, overwork, and accidents doing unfamiliar jobs</a:t>
            </a:r>
          </a:p>
          <a:p>
            <a:pPr algn="ctr">
              <a:defRPr/>
            </a:pPr>
            <a:endParaRPr lang="en-US" sz="2400" dirty="0" smtClean="0"/>
          </a:p>
          <a:p>
            <a:pPr algn="ctr">
              <a:defRPr/>
            </a:pPr>
            <a:r>
              <a:rPr lang="en-US" sz="2400" dirty="0" smtClean="0"/>
              <a:t>Some </a:t>
            </a:r>
            <a:r>
              <a:rPr lang="en-US" sz="2400" dirty="0"/>
              <a:t>were executed or committed suicide</a:t>
            </a:r>
          </a:p>
        </p:txBody>
      </p:sp>
    </p:spTree>
    <p:extLst>
      <p:ext uri="{BB962C8B-B14F-4D97-AF65-F5344CB8AC3E}">
        <p14:creationId xmlns:p14="http://schemas.microsoft.com/office/powerpoint/2010/main" val="30631628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accent5">
              <a:lumMod val="50000"/>
            </a:schemeClr>
          </a:solidFill>
        </p:spPr>
        <p:txBody>
          <a:bodyPr>
            <a:normAutofit fontScale="90000"/>
          </a:bodyPr>
          <a:lstStyle/>
          <a:p>
            <a:r>
              <a:rPr lang="en-GB" dirty="0" smtClean="0">
                <a:solidFill>
                  <a:schemeClr val="bg1"/>
                </a:solidFill>
                <a:effectLst>
                  <a:outerShdw blurRad="38100" dist="38100" dir="2700000" algn="tl">
                    <a:srgbClr val="000000">
                      <a:alpha val="43137"/>
                    </a:srgbClr>
                  </a:outerShdw>
                </a:effectLst>
              </a:rPr>
              <a:t>Was the Hundred Flowers Campaign a deliberate trick? </a:t>
            </a:r>
            <a:endParaRPr lang="en-GB" dirty="0">
              <a:solidFill>
                <a:schemeClr val="bg1"/>
              </a:solidFill>
              <a:effectLst>
                <a:outerShdw blurRad="38100" dist="38100" dir="2700000" algn="tl">
                  <a:srgbClr val="000000">
                    <a:alpha val="43137"/>
                  </a:srgbClr>
                </a:outerShdw>
              </a:effectLst>
            </a:endParaRPr>
          </a:p>
        </p:txBody>
      </p:sp>
      <p:grpSp>
        <p:nvGrpSpPr>
          <p:cNvPr id="5" name="Group 4"/>
          <p:cNvGrpSpPr/>
          <p:nvPr/>
        </p:nvGrpSpPr>
        <p:grpSpPr>
          <a:xfrm>
            <a:off x="186396" y="1313768"/>
            <a:ext cx="2441388" cy="4677110"/>
            <a:chOff x="186396" y="1313768"/>
            <a:chExt cx="2441388" cy="4677110"/>
          </a:xfrm>
        </p:grpSpPr>
        <p:pic>
          <p:nvPicPr>
            <p:cNvPr id="3074" name="Picture 2" descr="http://www.metroactive.com/papers/metro/03.01.06/gifs/cinequest-0609-ma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13768"/>
              <a:ext cx="2376264" cy="31727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6396" y="4513550"/>
              <a:ext cx="2441388" cy="1477328"/>
            </a:xfrm>
            <a:prstGeom prst="rect">
              <a:avLst/>
            </a:prstGeom>
            <a:noFill/>
            <a:ln>
              <a:solidFill>
                <a:schemeClr val="accent1"/>
              </a:solidFill>
            </a:ln>
          </p:spPr>
          <p:txBody>
            <a:bodyPr wrap="square" rtlCol="0">
              <a:spAutoFit/>
            </a:bodyPr>
            <a:lstStyle/>
            <a:p>
              <a:pPr algn="ctr"/>
              <a:r>
                <a:rPr lang="en-GB" b="1" dirty="0" smtClean="0"/>
                <a:t>Lee </a:t>
              </a:r>
              <a:r>
                <a:rPr lang="en-GB" b="1" dirty="0" err="1" smtClean="0"/>
                <a:t>Feigon</a:t>
              </a:r>
              <a:r>
                <a:rPr lang="en-GB" b="1" dirty="0" smtClean="0"/>
                <a:t> </a:t>
              </a:r>
            </a:p>
            <a:p>
              <a:pPr algn="ctr"/>
              <a:r>
                <a:rPr lang="en-GB" dirty="0" smtClean="0"/>
                <a:t>Mao genuinely wanted more freedom of expression</a:t>
              </a:r>
            </a:p>
            <a:p>
              <a:pPr algn="ctr"/>
              <a:endParaRPr lang="en-GB" dirty="0"/>
            </a:p>
          </p:txBody>
        </p:sp>
      </p:grpSp>
      <p:grpSp>
        <p:nvGrpSpPr>
          <p:cNvPr id="6" name="Group 5"/>
          <p:cNvGrpSpPr/>
          <p:nvPr/>
        </p:nvGrpSpPr>
        <p:grpSpPr>
          <a:xfrm>
            <a:off x="3131839" y="1351986"/>
            <a:ext cx="2585674" cy="4638892"/>
            <a:chOff x="3131839" y="1351986"/>
            <a:chExt cx="2585674" cy="4638892"/>
          </a:xfrm>
        </p:grpSpPr>
        <p:pic>
          <p:nvPicPr>
            <p:cNvPr id="3078" name="Picture 6" descr="http://www.neh.gov/files/news/press_releases/jonathanspen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1351986"/>
              <a:ext cx="2585673" cy="31615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131839" y="4513550"/>
              <a:ext cx="2585673" cy="1477328"/>
            </a:xfrm>
            <a:prstGeom prst="rect">
              <a:avLst/>
            </a:prstGeom>
            <a:noFill/>
            <a:ln>
              <a:solidFill>
                <a:schemeClr val="accent1"/>
              </a:solidFill>
            </a:ln>
          </p:spPr>
          <p:txBody>
            <a:bodyPr wrap="square" rtlCol="0">
              <a:spAutoFit/>
            </a:bodyPr>
            <a:lstStyle/>
            <a:p>
              <a:pPr algn="ctr"/>
              <a:r>
                <a:rPr lang="en-GB" b="1" dirty="0" smtClean="0"/>
                <a:t>Jonathan Spence </a:t>
              </a:r>
            </a:p>
            <a:p>
              <a:pPr algn="ctr"/>
              <a:r>
                <a:rPr lang="en-GB" dirty="0" smtClean="0"/>
                <a:t>Mao didn’t really have a plan – it was all due to confusion</a:t>
              </a:r>
            </a:p>
            <a:p>
              <a:pPr algn="ctr"/>
              <a:endParaRPr lang="en-GB" dirty="0"/>
            </a:p>
          </p:txBody>
        </p:sp>
      </p:grpSp>
      <p:grpSp>
        <p:nvGrpSpPr>
          <p:cNvPr id="7" name="Group 6"/>
          <p:cNvGrpSpPr/>
          <p:nvPr/>
        </p:nvGrpSpPr>
        <p:grpSpPr>
          <a:xfrm>
            <a:off x="6228184" y="1351987"/>
            <a:ext cx="2585673" cy="4666865"/>
            <a:chOff x="6228184" y="1351987"/>
            <a:chExt cx="2585673" cy="4666865"/>
          </a:xfrm>
        </p:grpSpPr>
        <p:pic>
          <p:nvPicPr>
            <p:cNvPr id="3076" name="Picture 4" descr="http://www.york.ac.uk/media/news-and-events/festival-of-ideas/images/images2012/jung-cha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3125" y="1351987"/>
              <a:ext cx="2455789" cy="320191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228184" y="4541524"/>
              <a:ext cx="2585673" cy="1477328"/>
            </a:xfrm>
            <a:prstGeom prst="rect">
              <a:avLst/>
            </a:prstGeom>
            <a:noFill/>
            <a:ln>
              <a:solidFill>
                <a:schemeClr val="accent1"/>
              </a:solidFill>
            </a:ln>
          </p:spPr>
          <p:txBody>
            <a:bodyPr wrap="square" rtlCol="0">
              <a:spAutoFit/>
            </a:bodyPr>
            <a:lstStyle/>
            <a:p>
              <a:pPr algn="ctr"/>
              <a:r>
                <a:rPr lang="en-GB" b="1" dirty="0" smtClean="0"/>
                <a:t>Jung Chang</a:t>
              </a:r>
            </a:p>
            <a:p>
              <a:pPr algn="ctr"/>
              <a:r>
                <a:rPr lang="en-GB" dirty="0" smtClean="0"/>
                <a:t>The speed of reversal shows it was a deliberate trick by </a:t>
              </a:r>
              <a:r>
                <a:rPr lang="en-GB" dirty="0"/>
                <a:t>M</a:t>
              </a:r>
              <a:r>
                <a:rPr lang="en-GB" dirty="0" smtClean="0"/>
                <a:t>ao to expose critics </a:t>
              </a:r>
              <a:endParaRPr lang="en-GB" dirty="0"/>
            </a:p>
          </p:txBody>
        </p:sp>
      </p:grpSp>
    </p:spTree>
    <p:extLst>
      <p:ext uri="{BB962C8B-B14F-4D97-AF65-F5344CB8AC3E}">
        <p14:creationId xmlns:p14="http://schemas.microsoft.com/office/powerpoint/2010/main" val="10050606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descr="Mao Tse Tung; Rechte: akg-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2895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AutoShape 7"/>
          <p:cNvSpPr>
            <a:spLocks noChangeArrowheads="1"/>
          </p:cNvSpPr>
          <p:nvPr/>
        </p:nvSpPr>
        <p:spPr bwMode="auto">
          <a:xfrm>
            <a:off x="4067944" y="472175"/>
            <a:ext cx="4724400" cy="3352800"/>
          </a:xfrm>
          <a:prstGeom prst="wedgeRoundRectCallout">
            <a:avLst>
              <a:gd name="adj1" fmla="val -76745"/>
              <a:gd name="adj2" fmla="val -19458"/>
              <a:gd name="adj3" fmla="val 16667"/>
            </a:avLst>
          </a:prstGeom>
          <a:solidFill>
            <a:schemeClr val="accent4">
              <a:lumMod val="20000"/>
              <a:lumOff val="80000"/>
            </a:schemeClr>
          </a:solidFill>
          <a:ln w="9525">
            <a:solidFill>
              <a:schemeClr val="tx1"/>
            </a:solidFill>
            <a:miter lim="800000"/>
            <a:headEnd/>
            <a:tailEnd/>
          </a:ln>
        </p:spPr>
        <p:txBody>
          <a:bodyPr/>
          <a:lstStyle/>
          <a:p>
            <a:pPr algn="ctr"/>
            <a:r>
              <a:rPr lang="en-US" sz="2000" dirty="0"/>
              <a:t>‘Intellectuals are beginning to . . . change their mood from cautious to open . . . One day punishment will come down on their heads . . . We want to let them speak out. You must stiffen your scalps and let them attack! . . . Let all those ox devils and snake demons . . . curse us for a few months. I am casting a long line to bait big fish ’</a:t>
            </a:r>
          </a:p>
        </p:txBody>
      </p:sp>
      <p:sp>
        <p:nvSpPr>
          <p:cNvPr id="14344" name="AutoShape 8"/>
          <p:cNvSpPr>
            <a:spLocks noChangeArrowheads="1"/>
          </p:cNvSpPr>
          <p:nvPr/>
        </p:nvSpPr>
        <p:spPr bwMode="auto">
          <a:xfrm>
            <a:off x="539552" y="4521200"/>
            <a:ext cx="4724400" cy="1981200"/>
          </a:xfrm>
          <a:prstGeom prst="wedgeRoundRectCallout">
            <a:avLst>
              <a:gd name="adj1" fmla="val -16655"/>
              <a:gd name="adj2" fmla="val -127099"/>
              <a:gd name="adj3" fmla="val 16667"/>
            </a:avLst>
          </a:prstGeom>
          <a:solidFill>
            <a:schemeClr val="accent4">
              <a:lumMod val="20000"/>
              <a:lumOff val="80000"/>
            </a:schemeClr>
          </a:solidFill>
          <a:ln w="9525">
            <a:solidFill>
              <a:schemeClr val="tx1"/>
            </a:solidFill>
            <a:miter lim="800000"/>
            <a:headEnd/>
            <a:tailEnd/>
          </a:ln>
        </p:spPr>
        <p:txBody>
          <a:bodyPr/>
          <a:lstStyle/>
          <a:p>
            <a:pPr algn="ctr"/>
            <a:r>
              <a:rPr lang="en-US" sz="2000" dirty="0"/>
              <a:t>‘How can we catch the snakes if we don’t let them out of their lairs? We wanted those sons-of-turtles [bastards] to wriggle out and sing and fart . . . That way we can catch them.’</a:t>
            </a:r>
          </a:p>
        </p:txBody>
      </p:sp>
      <p:sp>
        <p:nvSpPr>
          <p:cNvPr id="14346" name="Text Box 10"/>
          <p:cNvSpPr txBox="1">
            <a:spLocks noChangeArrowheads="1"/>
          </p:cNvSpPr>
          <p:nvPr/>
        </p:nvSpPr>
        <p:spPr bwMode="auto">
          <a:xfrm>
            <a:off x="6096000" y="5410200"/>
            <a:ext cx="2590800" cy="1092200"/>
          </a:xfrm>
          <a:prstGeom prst="rect">
            <a:avLst/>
          </a:prstGeom>
          <a:solidFill>
            <a:srgbClr val="FFCC99"/>
          </a:solidFill>
          <a:ln w="38100">
            <a:solidFill>
              <a:srgbClr val="80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solidFill>
                  <a:srgbClr val="800000"/>
                </a:solidFill>
              </a:rPr>
              <a:t>Jung Chang:  ‘</a:t>
            </a:r>
            <a:r>
              <a:rPr lang="en-US" u="sng">
                <a:solidFill>
                  <a:srgbClr val="800000"/>
                </a:solidFill>
              </a:rPr>
              <a:t>Mao–the unknown story</a:t>
            </a:r>
            <a:r>
              <a:rPr lang="en-US">
                <a:solidFill>
                  <a:srgbClr val="800000"/>
                </a:solidFill>
              </a:rPr>
              <a:t>’, 2005.</a:t>
            </a:r>
          </a:p>
          <a:p>
            <a:pPr eaLnBrk="1" hangingPunct="1">
              <a:spcBef>
                <a:spcPct val="50000"/>
              </a:spcBef>
            </a:pPr>
            <a:r>
              <a:rPr lang="en-US">
                <a:solidFill>
                  <a:srgbClr val="800000"/>
                </a:solidFill>
              </a:rPr>
              <a:t>P. 435</a:t>
            </a:r>
          </a:p>
        </p:txBody>
      </p:sp>
    </p:spTree>
    <p:extLst>
      <p:ext uri="{BB962C8B-B14F-4D97-AF65-F5344CB8AC3E}">
        <p14:creationId xmlns:p14="http://schemas.microsoft.com/office/powerpoint/2010/main" val="2952719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620688"/>
            <a:ext cx="8496944" cy="5016758"/>
          </a:xfrm>
          <a:prstGeom prst="rect">
            <a:avLst/>
          </a:prstGeom>
          <a:solidFill>
            <a:schemeClr val="accent5">
              <a:lumMod val="40000"/>
              <a:lumOff val="60000"/>
            </a:schemeClr>
          </a:solidFill>
        </p:spPr>
        <p:txBody>
          <a:bodyPr wrap="square" rtlCol="0">
            <a:spAutoFit/>
          </a:bodyPr>
          <a:lstStyle/>
          <a:p>
            <a:pPr algn="ctr"/>
            <a:r>
              <a:rPr lang="en-GB" sz="3200" dirty="0" smtClean="0"/>
              <a:t>Why was Mao confident to allow criticism by 1957?</a:t>
            </a:r>
          </a:p>
          <a:p>
            <a:pPr algn="ctr"/>
            <a:endParaRPr lang="en-GB" sz="3200" dirty="0" smtClean="0"/>
          </a:p>
          <a:p>
            <a:pPr algn="ctr"/>
            <a:r>
              <a:rPr lang="en-GB" sz="3200" dirty="0" smtClean="0"/>
              <a:t>What problems were arising in China by 1957?</a:t>
            </a:r>
          </a:p>
          <a:p>
            <a:pPr algn="ctr"/>
            <a:endParaRPr lang="en-GB" sz="3200" dirty="0" smtClean="0"/>
          </a:p>
          <a:p>
            <a:pPr algn="ctr"/>
            <a:r>
              <a:rPr lang="en-GB" sz="3200" dirty="0" smtClean="0"/>
              <a:t>Who was targeted and why?</a:t>
            </a:r>
          </a:p>
          <a:p>
            <a:pPr algn="ctr"/>
            <a:endParaRPr lang="en-GB" sz="3200" dirty="0" smtClean="0"/>
          </a:p>
          <a:p>
            <a:pPr algn="ctr"/>
            <a:r>
              <a:rPr lang="en-GB" sz="3200" dirty="0" smtClean="0"/>
              <a:t>Who from this intellectual group escaped persecution and why?</a:t>
            </a:r>
          </a:p>
          <a:p>
            <a:pPr algn="ctr"/>
            <a:endParaRPr lang="en-GB" sz="3200" dirty="0"/>
          </a:p>
        </p:txBody>
      </p:sp>
    </p:spTree>
    <p:extLst>
      <p:ext uri="{BB962C8B-B14F-4D97-AF65-F5344CB8AC3E}">
        <p14:creationId xmlns:p14="http://schemas.microsoft.com/office/powerpoint/2010/main" val="32025210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Text Box 6"/>
          <p:cNvSpPr txBox="1">
            <a:spLocks noChangeArrowheads="1"/>
          </p:cNvSpPr>
          <p:nvPr/>
        </p:nvSpPr>
        <p:spPr bwMode="auto">
          <a:xfrm>
            <a:off x="457200" y="6248400"/>
            <a:ext cx="4648200" cy="314325"/>
          </a:xfrm>
          <a:prstGeom prst="rect">
            <a:avLst/>
          </a:prstGeom>
          <a:solidFill>
            <a:srgbClr val="FFFFCC"/>
          </a:solidFill>
          <a:ln w="9525">
            <a:solidFill>
              <a:srgbClr val="CC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t>Jung Chang: ‘</a:t>
            </a:r>
            <a:r>
              <a:rPr lang="en-US" sz="1400" u="sng"/>
              <a:t>Mao – the unknown story</a:t>
            </a:r>
            <a:r>
              <a:rPr lang="en-US" sz="1400"/>
              <a:t>’ 2005.   P439</a:t>
            </a:r>
          </a:p>
        </p:txBody>
      </p:sp>
      <p:pic>
        <p:nvPicPr>
          <p:cNvPr id="1741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28600"/>
            <a:ext cx="3200400" cy="5029200"/>
          </a:xfrm>
          <a:prstGeom prst="rect">
            <a:avLst/>
          </a:prstGeom>
          <a:noFill/>
          <a:extLst>
            <a:ext uri="{909E8E84-426E-40DD-AFC4-6F175D3DCCD1}">
              <a14:hiddenFill xmlns:a14="http://schemas.microsoft.com/office/drawing/2010/main">
                <a:solidFill>
                  <a:srgbClr val="FFFFFF"/>
                </a:solidFill>
              </a14:hiddenFill>
            </a:ext>
          </a:extLst>
        </p:spPr>
      </p:pic>
      <p:sp>
        <p:nvSpPr>
          <p:cNvPr id="17416" name="AutoShape 8"/>
          <p:cNvSpPr>
            <a:spLocks noChangeArrowheads="1"/>
          </p:cNvSpPr>
          <p:nvPr/>
        </p:nvSpPr>
        <p:spPr bwMode="auto">
          <a:xfrm>
            <a:off x="228600" y="404664"/>
            <a:ext cx="5105400" cy="5257800"/>
          </a:xfrm>
          <a:prstGeom prst="wedgeRoundRectCallout">
            <a:avLst>
              <a:gd name="adj1" fmla="val 63023"/>
              <a:gd name="adj2" fmla="val -11794"/>
              <a:gd name="adj3" fmla="val 16667"/>
            </a:avLst>
          </a:prstGeom>
          <a:solidFill>
            <a:schemeClr val="accent4">
              <a:lumMod val="20000"/>
              <a:lumOff val="80000"/>
            </a:schemeClr>
          </a:solidFill>
          <a:ln w="9525">
            <a:solidFill>
              <a:schemeClr val="tx1"/>
            </a:solidFill>
            <a:miter lim="800000"/>
            <a:headEnd/>
            <a:tailEnd/>
          </a:ln>
          <a:effectLst/>
          <a:extLst/>
        </p:spPr>
        <p:txBody>
          <a:bodyPr/>
          <a:lstStyle/>
          <a:p>
            <a:pPr algn="ctr"/>
            <a:r>
              <a:rPr lang="en-US" sz="2000" b="1" dirty="0">
                <a:latin typeface="Arial Narrow" pitchFamily="34" charset="0"/>
              </a:rPr>
              <a:t>Deportees were just dumped in places like the far north of Manchuria, known as ‘the Great Northern Wilderness’, and had to rig up a shelter ‘in a hurry, using wheat stems to make a roof’ in a temperature of -38C. Even with a fire, ‘it was still a dozen or so degrees below zero . . .’</a:t>
            </a:r>
          </a:p>
          <a:p>
            <a:pPr algn="ctr"/>
            <a:endParaRPr lang="en-US" sz="1000" b="1" dirty="0">
              <a:latin typeface="Arial Narrow" pitchFamily="34" charset="0"/>
            </a:endParaRPr>
          </a:p>
          <a:p>
            <a:pPr algn="ctr"/>
            <a:r>
              <a:rPr lang="en-US" sz="2000" b="1" dirty="0">
                <a:latin typeface="Arial Narrow" pitchFamily="34" charset="0"/>
              </a:rPr>
              <a:t>‘The grass and beaten earth huts we lived in had wind coming in on all sides . . . There were hardly any vegetables or meat . . . We got up . . . Just after 4 at dawn, and did not stop until 7 or 8 in the evening . . . In these 15-16 hours . . . We basically worked non-stop  . . . In summer . . . We had to get up at 2.00 am . We had at most three hours’ sleep.</a:t>
            </a:r>
          </a:p>
        </p:txBody>
      </p:sp>
      <p:sp>
        <p:nvSpPr>
          <p:cNvPr id="17417" name="Rectangle 9"/>
          <p:cNvSpPr>
            <a:spLocks noChangeArrowheads="1"/>
          </p:cNvSpPr>
          <p:nvPr/>
        </p:nvSpPr>
        <p:spPr bwMode="auto">
          <a:xfrm>
            <a:off x="5410200" y="5362575"/>
            <a:ext cx="35814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b="1" dirty="0"/>
              <a:t>" Tie you a rope, " is a Chinese expression commonly used when someone is arrested by the government. </a:t>
            </a:r>
          </a:p>
        </p:txBody>
      </p:sp>
    </p:spTree>
    <p:extLst>
      <p:ext uri="{BB962C8B-B14F-4D97-AF65-F5344CB8AC3E}">
        <p14:creationId xmlns:p14="http://schemas.microsoft.com/office/powerpoint/2010/main" val="3586822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1196752"/>
            <a:ext cx="6984776" cy="1569660"/>
          </a:xfrm>
          <a:prstGeom prst="rect">
            <a:avLst/>
          </a:prstGeom>
          <a:solidFill>
            <a:schemeClr val="accent5">
              <a:lumMod val="50000"/>
            </a:schemeClr>
          </a:solidFill>
        </p:spPr>
        <p:txBody>
          <a:bodyPr wrap="square" rtlCol="0">
            <a:spAutoFit/>
          </a:bodyPr>
          <a:lstStyle/>
          <a:p>
            <a:pPr algn="ctr"/>
            <a:r>
              <a:rPr lang="en-GB" sz="4800" dirty="0" smtClean="0">
                <a:solidFill>
                  <a:schemeClr val="bg1"/>
                </a:solidFill>
                <a:effectLst>
                  <a:outerShdw blurRad="38100" dist="38100" dir="2700000" algn="tl">
                    <a:srgbClr val="000000">
                      <a:alpha val="43137"/>
                    </a:srgbClr>
                  </a:outerShdw>
                </a:effectLst>
              </a:rPr>
              <a:t>Why did the 100 Flowers Campaign occur?</a:t>
            </a:r>
            <a:endParaRPr lang="en-GB" sz="4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461951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5" descr="HB! CONFUCI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1371600"/>
            <a:ext cx="3381375" cy="38100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2536" name="AutoShape 8"/>
          <p:cNvSpPr>
            <a:spLocks noChangeArrowheads="1"/>
          </p:cNvSpPr>
          <p:nvPr/>
        </p:nvSpPr>
        <p:spPr bwMode="auto">
          <a:xfrm>
            <a:off x="3997250" y="1371600"/>
            <a:ext cx="4419600" cy="1981200"/>
          </a:xfrm>
          <a:prstGeom prst="wedgeRoundRectCallout">
            <a:avLst>
              <a:gd name="adj1" fmla="val -84806"/>
              <a:gd name="adj2" fmla="val -7454"/>
              <a:gd name="adj3" fmla="val 16667"/>
            </a:avLst>
          </a:prstGeom>
          <a:solidFill>
            <a:schemeClr val="accent1"/>
          </a:solidFill>
          <a:ln w="9525">
            <a:solidFill>
              <a:schemeClr val="tx1"/>
            </a:solidFill>
            <a:miter lim="800000"/>
            <a:headEnd/>
            <a:tailEnd/>
          </a:ln>
        </p:spPr>
        <p:txBody>
          <a:bodyPr/>
          <a:lstStyle/>
          <a:p>
            <a:pPr algn="ctr"/>
            <a:r>
              <a:rPr lang="en-US" sz="2800" b="1" dirty="0" smtClean="0">
                <a:solidFill>
                  <a:srgbClr val="FFFF00"/>
                </a:solidFill>
              </a:rPr>
              <a:t>‘Let a hundred flowers                                                                  blossom, let a hundred schools of thought contend</a:t>
            </a:r>
            <a:r>
              <a:rPr lang="en-US" sz="3200" b="1" dirty="0" smtClean="0">
                <a:solidFill>
                  <a:srgbClr val="FFFF00"/>
                </a:solidFill>
              </a:rPr>
              <a:t>’</a:t>
            </a:r>
            <a:endParaRPr lang="en-US" sz="3200" b="1" dirty="0">
              <a:solidFill>
                <a:srgbClr val="FFFF00"/>
              </a:solidFill>
            </a:endParaRPr>
          </a:p>
        </p:txBody>
      </p:sp>
      <p:sp>
        <p:nvSpPr>
          <p:cNvPr id="22537" name="Text Box 9"/>
          <p:cNvSpPr txBox="1">
            <a:spLocks noChangeArrowheads="1"/>
          </p:cNvSpPr>
          <p:nvPr/>
        </p:nvSpPr>
        <p:spPr bwMode="auto">
          <a:xfrm>
            <a:off x="381000" y="5181600"/>
            <a:ext cx="2819400" cy="1209675"/>
          </a:xfrm>
          <a:prstGeom prst="rect">
            <a:avLst/>
          </a:prstGeom>
          <a:solidFill>
            <a:srgbClr val="FFCC99"/>
          </a:solidFill>
          <a:ln w="19050">
            <a:solidFill>
              <a:srgbClr val="CC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olidFill>
                  <a:srgbClr val="CC0000"/>
                </a:solidFill>
              </a:rPr>
              <a:t>An Ancient Chinese Philosopher – the expression comes from a traditional poem.</a:t>
            </a:r>
          </a:p>
        </p:txBody>
      </p:sp>
      <p:sp>
        <p:nvSpPr>
          <p:cNvPr id="9" name="Title 1"/>
          <p:cNvSpPr txBox="1">
            <a:spLocks/>
          </p:cNvSpPr>
          <p:nvPr/>
        </p:nvSpPr>
        <p:spPr>
          <a:xfrm>
            <a:off x="0" y="1"/>
            <a:ext cx="9144000" cy="1124744"/>
          </a:xfrm>
          <a:prstGeom prst="rect">
            <a:avLst/>
          </a:prstGeom>
          <a:solidFill>
            <a:schemeClr val="accent5">
              <a:lumMod val="50000"/>
            </a:schemeClr>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dirty="0" smtClean="0">
                <a:solidFill>
                  <a:schemeClr val="bg1"/>
                </a:solidFill>
                <a:effectLst>
                  <a:outerShdw blurRad="38100" dist="38100" dir="2700000" algn="tl">
                    <a:srgbClr val="000000">
                      <a:alpha val="43137"/>
                    </a:srgbClr>
                  </a:outerShdw>
                </a:effectLst>
              </a:rPr>
              <a:t>The ‘Hundred Flowers’ Campaign</a:t>
            </a:r>
            <a:endParaRPr lang="en-GB" sz="4000" dirty="0">
              <a:solidFill>
                <a:schemeClr val="bg1"/>
              </a:solidFill>
              <a:effectLst>
                <a:outerShdw blurRad="38100" dist="38100" dir="2700000" algn="tl">
                  <a:srgbClr val="000000">
                    <a:alpha val="43137"/>
                  </a:srgbClr>
                </a:outerShdw>
              </a:effectLst>
            </a:endParaRPr>
          </a:p>
        </p:txBody>
      </p:sp>
      <p:sp>
        <p:nvSpPr>
          <p:cNvPr id="2" name="TextBox 1"/>
          <p:cNvSpPr txBox="1"/>
          <p:nvPr/>
        </p:nvSpPr>
        <p:spPr>
          <a:xfrm>
            <a:off x="3779912" y="3717032"/>
            <a:ext cx="4896544" cy="584775"/>
          </a:xfrm>
          <a:prstGeom prst="rect">
            <a:avLst/>
          </a:prstGeom>
          <a:noFill/>
        </p:spPr>
        <p:txBody>
          <a:bodyPr wrap="square" rtlCol="0">
            <a:spAutoFit/>
          </a:bodyPr>
          <a:lstStyle/>
          <a:p>
            <a:pPr algn="ctr"/>
            <a:r>
              <a:rPr lang="en-GB" sz="3200" dirty="0" smtClean="0"/>
              <a:t>What does this mean?</a:t>
            </a:r>
            <a:endParaRPr lang="en-GB" sz="3200" dirty="0"/>
          </a:p>
        </p:txBody>
      </p:sp>
    </p:spTree>
    <p:extLst>
      <p:ext uri="{BB962C8B-B14F-4D97-AF65-F5344CB8AC3E}">
        <p14:creationId xmlns:p14="http://schemas.microsoft.com/office/powerpoint/2010/main" val="2650026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88640"/>
            <a:ext cx="8280920" cy="2862322"/>
          </a:xfrm>
          <a:prstGeom prst="rect">
            <a:avLst/>
          </a:prstGeom>
          <a:solidFill>
            <a:schemeClr val="accent4">
              <a:lumMod val="20000"/>
              <a:lumOff val="80000"/>
            </a:schemeClr>
          </a:solidFill>
          <a:ln>
            <a:solidFill>
              <a:schemeClr val="accent1"/>
            </a:solidFill>
          </a:ln>
        </p:spPr>
        <p:txBody>
          <a:bodyPr wrap="square">
            <a:spAutoFit/>
          </a:bodyPr>
          <a:lstStyle/>
          <a:p>
            <a:r>
              <a:rPr lang="en-US" sz="2000" dirty="0"/>
              <a:t>Letting a hundred flowers blossom and a hundred schools of thought contend is the policy for promoting progress in the arts and sciences and a flourishing socialist culture in our land. Different forms and styles in art should develop freely and different schools in science should contend freely. We think that it is harmful to the growth of art and science if administrative measures are used to impose one particular style of art or school of thought and to ban another. Questions of right and wrong in the arts and science should be settled through free discussion in artistic and scientific circles and through practical work in these fields.</a:t>
            </a:r>
            <a:endParaRPr lang="en-GB" sz="2000" dirty="0"/>
          </a:p>
        </p:txBody>
      </p:sp>
      <p:sp>
        <p:nvSpPr>
          <p:cNvPr id="3" name="Rectangle 2"/>
          <p:cNvSpPr/>
          <p:nvPr/>
        </p:nvSpPr>
        <p:spPr>
          <a:xfrm>
            <a:off x="466998" y="3284984"/>
            <a:ext cx="8280920" cy="3170099"/>
          </a:xfrm>
          <a:prstGeom prst="rect">
            <a:avLst/>
          </a:prstGeom>
          <a:solidFill>
            <a:schemeClr val="accent3">
              <a:lumMod val="40000"/>
              <a:lumOff val="60000"/>
            </a:schemeClr>
          </a:solidFill>
          <a:ln>
            <a:solidFill>
              <a:srgbClr val="00B050"/>
            </a:solidFill>
          </a:ln>
        </p:spPr>
        <p:txBody>
          <a:bodyPr wrap="square">
            <a:spAutoFit/>
          </a:bodyPr>
          <a:lstStyle/>
          <a:p>
            <a:r>
              <a:rPr lang="en-US" sz="2000" dirty="0"/>
              <a:t>People may ask, since Marxism is accepted as the guiding ideology by the majority of the people in our country, can it be criticized? Certainly it can. Marxism is scientific truth and fears no criticism. If it did, and if it could be overthrown by criticism, it would be worthless. </a:t>
            </a:r>
            <a:r>
              <a:rPr lang="en-US" sz="2000" dirty="0" smtClean="0"/>
              <a:t>Marxists </a:t>
            </a:r>
            <a:r>
              <a:rPr lang="en-US" sz="2000" dirty="0"/>
              <a:t>should not be afraid of criticism from any quarter. </a:t>
            </a:r>
            <a:r>
              <a:rPr lang="en-US" sz="2000" dirty="0" smtClean="0"/>
              <a:t>Carrying </a:t>
            </a:r>
            <a:r>
              <a:rPr lang="en-US" sz="2000" dirty="0"/>
              <a:t>out the policy of letting a hundred flowers blossom and a hundred schools of thought contend will not weaken, but strengthen, the leading position of Marxism in the ideological </a:t>
            </a:r>
            <a:r>
              <a:rPr lang="en-US" sz="2000" dirty="0" smtClean="0"/>
              <a:t>field….. </a:t>
            </a:r>
            <a:r>
              <a:rPr lang="en-US" sz="2000" dirty="0"/>
              <a:t>Therefore, it is only by employing the method of discussion, criticism and reasoning that we can really foster correct ideas and overcome wrong ones, and that we can really settle issues.</a:t>
            </a:r>
            <a:endParaRPr lang="en-GB" sz="2000" dirty="0"/>
          </a:p>
        </p:txBody>
      </p:sp>
    </p:spTree>
    <p:extLst>
      <p:ext uri="{BB962C8B-B14F-4D97-AF65-F5344CB8AC3E}">
        <p14:creationId xmlns:p14="http://schemas.microsoft.com/office/powerpoint/2010/main" val="117305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59" t="36754" r="2952" b="7090"/>
          <a:stretch/>
        </p:blipFill>
        <p:spPr bwMode="auto">
          <a:xfrm>
            <a:off x="129601" y="1052736"/>
            <a:ext cx="8856984" cy="3886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9322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49022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sz="half" idx="2"/>
          </p:nvPr>
        </p:nvSpPr>
        <p:spPr>
          <a:xfrm>
            <a:off x="6490220" y="1295400"/>
            <a:ext cx="2653780" cy="5334000"/>
          </a:xfrm>
        </p:spPr>
        <p:txBody>
          <a:bodyPr>
            <a:normAutofit/>
          </a:bodyPr>
          <a:lstStyle/>
          <a:p>
            <a:r>
              <a:rPr lang="en-US" dirty="0"/>
              <a:t>The people like many flowers. The old-fashioned Party man thinks they need only </a:t>
            </a:r>
            <a:r>
              <a:rPr lang="en-US" dirty="0" smtClean="0"/>
              <a:t>one…the </a:t>
            </a:r>
            <a:r>
              <a:rPr lang="en-US" dirty="0"/>
              <a:t>one he likes.</a:t>
            </a:r>
          </a:p>
        </p:txBody>
      </p:sp>
    </p:spTree>
    <p:extLst>
      <p:ext uri="{BB962C8B-B14F-4D97-AF65-F5344CB8AC3E}">
        <p14:creationId xmlns:p14="http://schemas.microsoft.com/office/powerpoint/2010/main" val="2451410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so587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838200"/>
            <a:ext cx="7620000" cy="4038600"/>
          </a:xfrm>
          <a:prstGeom prst="rect">
            <a:avLst/>
          </a:prstGeom>
          <a:noFill/>
          <a:ln w="76200">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3075" name="WordArt 3"/>
          <p:cNvSpPr>
            <a:spLocks noChangeArrowheads="1" noChangeShapeType="1" noTextEdit="1"/>
          </p:cNvSpPr>
          <p:nvPr/>
        </p:nvSpPr>
        <p:spPr bwMode="auto">
          <a:xfrm>
            <a:off x="685800" y="190500"/>
            <a:ext cx="5410200" cy="571500"/>
          </a:xfrm>
          <a:prstGeom prst="rect">
            <a:avLst/>
          </a:prstGeom>
        </p:spPr>
        <p:txBody>
          <a:bodyPr wrap="none" fromWordArt="1">
            <a:prstTxWarp prst="textPlain">
              <a:avLst>
                <a:gd name="adj" fmla="val 50000"/>
              </a:avLst>
            </a:prstTxWarp>
          </a:bodyPr>
          <a:lstStyle/>
          <a:p>
            <a:pPr algn="ctr"/>
            <a:r>
              <a:rPr lang="en-GB" sz="3200" b="1" kern="10">
                <a:ln w="9525">
                  <a:solidFill>
                    <a:srgbClr val="8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Arial Black"/>
              </a:rPr>
              <a:t>'Democracy Walls' . . .</a:t>
            </a:r>
          </a:p>
        </p:txBody>
      </p:sp>
      <p:sp>
        <p:nvSpPr>
          <p:cNvPr id="3076" name="Text Box 4"/>
          <p:cNvSpPr txBox="1">
            <a:spLocks noChangeArrowheads="1"/>
          </p:cNvSpPr>
          <p:nvPr/>
        </p:nvSpPr>
        <p:spPr bwMode="auto">
          <a:xfrm>
            <a:off x="457200" y="5013176"/>
            <a:ext cx="8458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dirty="0">
                <a:latin typeface="Arial Narrow" pitchFamily="34" charset="0"/>
              </a:rPr>
              <a:t>Mao allowed critics to post their views at certain locations on walls or in small meeting rooms [known as ‘seminars’]. In this way their views could be easily controlled and not reach the masses – posters could be removed, meeting rooms only admitted small numbers.  </a:t>
            </a:r>
          </a:p>
        </p:txBody>
      </p:sp>
    </p:spTree>
    <p:extLst>
      <p:ext uri="{BB962C8B-B14F-4D97-AF65-F5344CB8AC3E}">
        <p14:creationId xmlns:p14="http://schemas.microsoft.com/office/powerpoint/2010/main" val="1137647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3276600" cy="2438400"/>
          </a:xfrm>
          <a:prstGeom prst="rect">
            <a:avLst/>
          </a:prstGeom>
          <a:noFill/>
          <a:ln w="5715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34827" name="AutoShape 11"/>
          <p:cNvSpPr>
            <a:spLocks noChangeArrowheads="1"/>
          </p:cNvSpPr>
          <p:nvPr/>
        </p:nvSpPr>
        <p:spPr bwMode="auto">
          <a:xfrm>
            <a:off x="4724400" y="1066800"/>
            <a:ext cx="3733800" cy="609600"/>
          </a:xfrm>
          <a:prstGeom prst="wedgeRoundRectCallout">
            <a:avLst>
              <a:gd name="adj1" fmla="val -97704"/>
              <a:gd name="adj2" fmla="val 36718"/>
              <a:gd name="adj3" fmla="val 16667"/>
            </a:avLst>
          </a:prstGeom>
          <a:solidFill>
            <a:schemeClr val="accent1">
              <a:lumMod val="20000"/>
              <a:lumOff val="80000"/>
            </a:schemeClr>
          </a:solidFill>
          <a:ln w="9525">
            <a:solidFill>
              <a:schemeClr val="tx1"/>
            </a:solidFill>
            <a:miter lim="800000"/>
            <a:headEnd/>
            <a:tailEnd/>
          </a:ln>
          <a:effectLst/>
          <a:extLst/>
        </p:spPr>
        <p:txBody>
          <a:bodyPr/>
          <a:lstStyle/>
          <a:p>
            <a:pPr algn="ctr"/>
            <a:r>
              <a:rPr lang="en-US" sz="2000" b="1" dirty="0"/>
              <a:t>Totalitarian power is peril!</a:t>
            </a:r>
          </a:p>
        </p:txBody>
      </p:sp>
      <p:sp>
        <p:nvSpPr>
          <p:cNvPr id="34828" name="AutoShape 12"/>
          <p:cNvSpPr>
            <a:spLocks noChangeArrowheads="1"/>
          </p:cNvSpPr>
          <p:nvPr/>
        </p:nvSpPr>
        <p:spPr bwMode="auto">
          <a:xfrm>
            <a:off x="4114800" y="1905000"/>
            <a:ext cx="4724400" cy="1524000"/>
          </a:xfrm>
          <a:prstGeom prst="wedgeRoundRectCallout">
            <a:avLst>
              <a:gd name="adj1" fmla="val -71269"/>
              <a:gd name="adj2" fmla="val -53333"/>
              <a:gd name="adj3" fmla="val 16667"/>
            </a:avLst>
          </a:prstGeom>
          <a:solidFill>
            <a:schemeClr val="accent1">
              <a:lumMod val="20000"/>
              <a:lumOff val="80000"/>
            </a:schemeClr>
          </a:solidFill>
          <a:ln w="9525">
            <a:solidFill>
              <a:schemeClr val="tx1"/>
            </a:solidFill>
            <a:miter lim="800000"/>
            <a:headEnd/>
            <a:tailEnd/>
          </a:ln>
          <a:effectLst/>
          <a:extLst/>
        </p:spPr>
        <p:txBody>
          <a:bodyPr/>
          <a:lstStyle/>
          <a:p>
            <a:pPr algn="ctr"/>
            <a:r>
              <a:rPr lang="en-US" sz="2000" b="1"/>
              <a:t>In not protecting citizens’ rights, today’s government is worse than the feudal dynasties or Chiang Kai-shek.</a:t>
            </a:r>
            <a:r>
              <a:rPr lang="en-US" sz="2400" b="1"/>
              <a:t> </a:t>
            </a:r>
          </a:p>
        </p:txBody>
      </p:sp>
      <p:sp>
        <p:nvSpPr>
          <p:cNvPr id="34829" name="AutoShape 13"/>
          <p:cNvSpPr>
            <a:spLocks noChangeArrowheads="1"/>
          </p:cNvSpPr>
          <p:nvPr/>
        </p:nvSpPr>
        <p:spPr bwMode="auto">
          <a:xfrm>
            <a:off x="5715000" y="3810000"/>
            <a:ext cx="3124200" cy="838200"/>
          </a:xfrm>
          <a:prstGeom prst="wedgeRoundRectCallout">
            <a:avLst>
              <a:gd name="adj1" fmla="val -139940"/>
              <a:gd name="adj2" fmla="val -136551"/>
              <a:gd name="adj3" fmla="val 16667"/>
            </a:avLst>
          </a:prstGeom>
          <a:solidFill>
            <a:schemeClr val="accent1">
              <a:lumMod val="20000"/>
              <a:lumOff val="80000"/>
            </a:schemeClr>
          </a:solidFill>
          <a:ln w="9525">
            <a:solidFill>
              <a:schemeClr val="tx1"/>
            </a:solidFill>
            <a:miter lim="800000"/>
            <a:headEnd/>
            <a:tailEnd/>
          </a:ln>
          <a:effectLst/>
          <a:extLst/>
        </p:spPr>
        <p:txBody>
          <a:bodyPr/>
          <a:lstStyle/>
          <a:p>
            <a:pPr algn="ctr"/>
            <a:r>
              <a:rPr lang="en-US" sz="2000" b="1"/>
              <a:t>The Constitution is no more than toilet paper</a:t>
            </a:r>
          </a:p>
        </p:txBody>
      </p:sp>
      <p:sp>
        <p:nvSpPr>
          <p:cNvPr id="34830" name="AutoShape 14"/>
          <p:cNvSpPr>
            <a:spLocks noChangeArrowheads="1"/>
          </p:cNvSpPr>
          <p:nvPr/>
        </p:nvSpPr>
        <p:spPr bwMode="auto">
          <a:xfrm>
            <a:off x="4648200" y="5105400"/>
            <a:ext cx="4191000" cy="1524000"/>
          </a:xfrm>
          <a:prstGeom prst="wedgeRoundRectCallout">
            <a:avLst>
              <a:gd name="adj1" fmla="val -106477"/>
              <a:gd name="adj2" fmla="val -173333"/>
              <a:gd name="adj3" fmla="val 16667"/>
            </a:avLst>
          </a:prstGeom>
          <a:solidFill>
            <a:schemeClr val="accent1">
              <a:lumMod val="20000"/>
              <a:lumOff val="80000"/>
            </a:schemeClr>
          </a:solidFill>
          <a:ln w="9525">
            <a:solidFill>
              <a:schemeClr val="tx1"/>
            </a:solidFill>
            <a:miter lim="800000"/>
            <a:headEnd/>
            <a:tailEnd/>
          </a:ln>
          <a:effectLst/>
          <a:extLst/>
        </p:spPr>
        <p:txBody>
          <a:bodyPr/>
          <a:lstStyle/>
          <a:p>
            <a:pPr algn="ctr"/>
            <a:r>
              <a:rPr lang="en-US" sz="2000" b="1"/>
              <a:t>Why is it necessary to have “leadership” in the arts? Who led Shakespeare, Tolstoy, Beethoven, Moliere?’ </a:t>
            </a:r>
          </a:p>
        </p:txBody>
      </p:sp>
      <p:sp>
        <p:nvSpPr>
          <p:cNvPr id="34831" name="AutoShape 15"/>
          <p:cNvSpPr>
            <a:spLocks noChangeArrowheads="1"/>
          </p:cNvSpPr>
          <p:nvPr/>
        </p:nvSpPr>
        <p:spPr bwMode="auto">
          <a:xfrm>
            <a:off x="304800" y="4495800"/>
            <a:ext cx="3962400" cy="2133600"/>
          </a:xfrm>
          <a:prstGeom prst="wedgeRoundRectCallout">
            <a:avLst>
              <a:gd name="adj1" fmla="val -35778"/>
              <a:gd name="adj2" fmla="val -104611"/>
              <a:gd name="adj3" fmla="val 16667"/>
            </a:avLst>
          </a:prstGeom>
          <a:solidFill>
            <a:schemeClr val="accent1">
              <a:lumMod val="20000"/>
              <a:lumOff val="80000"/>
            </a:schemeClr>
          </a:solidFill>
          <a:ln w="9525">
            <a:solidFill>
              <a:schemeClr val="tx1"/>
            </a:solidFill>
            <a:miter lim="800000"/>
            <a:headEnd/>
            <a:tailEnd/>
          </a:ln>
          <a:effectLst/>
          <a:extLst/>
        </p:spPr>
        <p:txBody>
          <a:bodyPr/>
          <a:lstStyle/>
          <a:p>
            <a:pPr algn="ctr"/>
            <a:r>
              <a:rPr lang="en-US" b="1"/>
              <a:t>I have indeed heard about peasants . . . Dying from having just grass roots to eat, in areas so rich in produce that they are known as the land of  fish and rice. But the newspapers say nothing about any of this . . .</a:t>
            </a:r>
          </a:p>
        </p:txBody>
      </p:sp>
      <p:sp>
        <p:nvSpPr>
          <p:cNvPr id="2" name="TextBox 1"/>
          <p:cNvSpPr txBox="1"/>
          <p:nvPr/>
        </p:nvSpPr>
        <p:spPr>
          <a:xfrm>
            <a:off x="0" y="0"/>
            <a:ext cx="9144000" cy="830997"/>
          </a:xfrm>
          <a:prstGeom prst="rect">
            <a:avLst/>
          </a:prstGeom>
          <a:solidFill>
            <a:schemeClr val="accent5">
              <a:lumMod val="75000"/>
            </a:schemeClr>
          </a:solidFill>
        </p:spPr>
        <p:txBody>
          <a:bodyPr wrap="square" rtlCol="0">
            <a:spAutoFit/>
          </a:bodyPr>
          <a:lstStyle/>
          <a:p>
            <a:pPr algn="ctr"/>
            <a:r>
              <a:rPr lang="en-GB" sz="4800" dirty="0" smtClean="0">
                <a:solidFill>
                  <a:schemeClr val="bg1"/>
                </a:solidFill>
                <a:effectLst>
                  <a:outerShdw blurRad="38100" dist="38100" dir="2700000" algn="tl">
                    <a:srgbClr val="000000">
                      <a:alpha val="43137"/>
                    </a:srgbClr>
                  </a:outerShdw>
                </a:effectLst>
              </a:rPr>
              <a:t>What did people protest about?</a:t>
            </a:r>
            <a:endParaRPr lang="en-GB" sz="4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19168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ChangeArrowheads="1"/>
          </p:cNvSpPr>
          <p:nvPr/>
        </p:nvSpPr>
        <p:spPr bwMode="auto">
          <a:xfrm>
            <a:off x="685800" y="704384"/>
            <a:ext cx="7924800" cy="4832092"/>
          </a:xfrm>
          <a:prstGeom prst="rect">
            <a:avLst/>
          </a:prstGeom>
          <a:solidFill>
            <a:schemeClr val="accent5">
              <a:lumMod val="40000"/>
              <a:lumOff val="60000"/>
            </a:schemeClr>
          </a:solidFill>
          <a:ln>
            <a:solidFill>
              <a:schemeClr val="accent1"/>
            </a:solidFill>
          </a:ln>
          <a:effectLst/>
          <a:extLst/>
        </p:spPr>
        <p:txBody>
          <a:bodyPr anchor="ctr">
            <a:spAutoFit/>
          </a:bodyPr>
          <a:lstStyle/>
          <a:p>
            <a:r>
              <a:rPr lang="en-US" sz="2400" b="1" dirty="0">
                <a:solidFill>
                  <a:srgbClr val="000066"/>
                </a:solidFill>
              </a:rPr>
              <a:t>‘In </a:t>
            </a:r>
            <a:r>
              <a:rPr lang="en-US" sz="2400" b="1" dirty="0" err="1" smtClean="0">
                <a:solidFill>
                  <a:srgbClr val="000066"/>
                </a:solidFill>
              </a:rPr>
              <a:t>Yanan</a:t>
            </a:r>
            <a:r>
              <a:rPr lang="en-US" sz="2400" b="1" dirty="0" smtClean="0">
                <a:solidFill>
                  <a:srgbClr val="000066"/>
                </a:solidFill>
              </a:rPr>
              <a:t> </a:t>
            </a:r>
            <a:r>
              <a:rPr lang="en-US" sz="2400" b="1" dirty="0">
                <a:solidFill>
                  <a:srgbClr val="000066"/>
                </a:solidFill>
              </a:rPr>
              <a:t>was Chairman Mao, who had two dishes plus soup for every meal, having a hard time? Were the peasants, who had nothing to eat but bitter vegetables, enjoying the good life? Everyone was told that Chairman Mao was leading a hard and simple life. That son of a bitch! A million shames on him! ... Our pens can never defeat Mao Zedong's Party guards and his imperial army. When he wants to kill you, he doesn't have to do it himself. He can </a:t>
            </a:r>
            <a:r>
              <a:rPr lang="en-US" sz="2400" b="1" dirty="0" err="1">
                <a:solidFill>
                  <a:srgbClr val="000066"/>
                </a:solidFill>
              </a:rPr>
              <a:t>mobilise</a:t>
            </a:r>
            <a:r>
              <a:rPr lang="en-US" sz="2400" b="1" dirty="0">
                <a:solidFill>
                  <a:srgbClr val="000066"/>
                </a:solidFill>
              </a:rPr>
              <a:t> your wife and children to denounce you and then kill you with their own hands! Is this a rational society? This is class struggle, Mao Zedong style!’ </a:t>
            </a:r>
          </a:p>
          <a:p>
            <a:endParaRPr lang="en-US" sz="2400" b="1" dirty="0">
              <a:solidFill>
                <a:srgbClr val="000066"/>
              </a:solidFill>
            </a:endParaRPr>
          </a:p>
          <a:p>
            <a:r>
              <a:rPr lang="en-US" sz="2000" b="1" dirty="0">
                <a:solidFill>
                  <a:srgbClr val="000066"/>
                </a:solidFill>
              </a:rPr>
              <a:t>(Benton and Hunter p. 101). </a:t>
            </a:r>
          </a:p>
        </p:txBody>
      </p:sp>
    </p:spTree>
    <p:extLst>
      <p:ext uri="{BB962C8B-B14F-4D97-AF65-F5344CB8AC3E}">
        <p14:creationId xmlns:p14="http://schemas.microsoft.com/office/powerpoint/2010/main" val="3811849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1455</Words>
  <Application>Microsoft Office PowerPoint</Application>
  <PresentationFormat>On-screen Show (4:3)</PresentationFormat>
  <Paragraphs>70</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Why did the Hundred Flowers Campaign occur?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Was the Hundred Flowers Campaign a deliberate trick? </vt:lpstr>
      <vt:lpstr>PowerPoint Presentation</vt:lpstr>
      <vt:lpstr>PowerPoint Presentation</vt:lpstr>
      <vt:lpstr>PowerPoint Presentation</vt:lpstr>
    </vt:vector>
  </TitlesOfParts>
  <Company>Sutton Grammar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did the Hundred Flowers Campaign occur?</dc:title>
  <dc:creator>Lucinda Wain</dc:creator>
  <cp:lastModifiedBy>Lucinda Wain</cp:lastModifiedBy>
  <cp:revision>7</cp:revision>
  <dcterms:created xsi:type="dcterms:W3CDTF">2014-01-13T16:13:52Z</dcterms:created>
  <dcterms:modified xsi:type="dcterms:W3CDTF">2014-01-14T08:11:46Z</dcterms:modified>
</cp:coreProperties>
</file>