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3" r:id="rId3"/>
    <p:sldId id="267" r:id="rId4"/>
    <p:sldId id="257" r:id="rId5"/>
    <p:sldId id="264" r:id="rId6"/>
    <p:sldId id="265" r:id="rId7"/>
    <p:sldId id="258" r:id="rId8"/>
    <p:sldId id="268" r:id="rId9"/>
    <p:sldId id="266" r:id="rId10"/>
    <p:sldId id="262" r:id="rId11"/>
    <p:sldId id="261" r:id="rId12"/>
    <p:sldId id="269" r:id="rId13"/>
    <p:sldId id="259" r:id="rId14"/>
    <p:sldId id="26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6" autoAdjust="0"/>
    <p:restoredTop sz="94660"/>
  </p:normalViewPr>
  <p:slideViewPr>
    <p:cSldViewPr>
      <p:cViewPr>
        <p:scale>
          <a:sx n="60" d="100"/>
          <a:sy n="60" d="100"/>
        </p:scale>
        <p:origin x="-798" y="4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515BE7-989B-45F1-94F6-4509E4AD8402}" type="datetimeFigureOut">
              <a:rPr lang="en-GB" smtClean="0"/>
              <a:t>01/11/2013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A7BF48-8472-40B3-BC14-8659435194AD}" type="slidenum">
              <a:rPr lang="en-GB" smtClean="0"/>
              <a:t>‹#›</a:t>
            </a:fld>
            <a:endParaRPr lang="en-GB"/>
          </a:p>
        </p:txBody>
      </p:sp>
    </p:spTree>
    <p:extLst>
      <p:ext uri="{BB962C8B-B14F-4D97-AF65-F5344CB8AC3E}">
        <p14:creationId xmlns:p14="http://schemas.microsoft.com/office/powerpoint/2010/main" val="3921430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7BF48-8472-40B3-BC14-8659435194AD}" type="slidenum">
              <a:rPr lang="en-GB" smtClean="0"/>
              <a:t>1</a:t>
            </a:fld>
            <a:endParaRPr lang="en-GB"/>
          </a:p>
        </p:txBody>
      </p:sp>
    </p:spTree>
    <p:extLst>
      <p:ext uri="{BB962C8B-B14F-4D97-AF65-F5344CB8AC3E}">
        <p14:creationId xmlns:p14="http://schemas.microsoft.com/office/powerpoint/2010/main" val="33034954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7BF48-8472-40B3-BC14-8659435194AD}" type="slidenum">
              <a:rPr lang="en-GB" smtClean="0"/>
              <a:t>10</a:t>
            </a:fld>
            <a:endParaRPr lang="en-GB"/>
          </a:p>
        </p:txBody>
      </p:sp>
    </p:spTree>
    <p:extLst>
      <p:ext uri="{BB962C8B-B14F-4D97-AF65-F5344CB8AC3E}">
        <p14:creationId xmlns:p14="http://schemas.microsoft.com/office/powerpoint/2010/main" val="10806844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7BF48-8472-40B3-BC14-8659435194AD}" type="slidenum">
              <a:rPr lang="en-GB" smtClean="0"/>
              <a:t>11</a:t>
            </a:fld>
            <a:endParaRPr lang="en-GB"/>
          </a:p>
        </p:txBody>
      </p:sp>
    </p:spTree>
    <p:extLst>
      <p:ext uri="{BB962C8B-B14F-4D97-AF65-F5344CB8AC3E}">
        <p14:creationId xmlns:p14="http://schemas.microsoft.com/office/powerpoint/2010/main" val="1585443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7BF48-8472-40B3-BC14-8659435194AD}" type="slidenum">
              <a:rPr lang="en-GB" smtClean="0"/>
              <a:t>12</a:t>
            </a:fld>
            <a:endParaRPr lang="en-GB"/>
          </a:p>
        </p:txBody>
      </p:sp>
    </p:spTree>
    <p:extLst>
      <p:ext uri="{BB962C8B-B14F-4D97-AF65-F5344CB8AC3E}">
        <p14:creationId xmlns:p14="http://schemas.microsoft.com/office/powerpoint/2010/main" val="3636986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7BF48-8472-40B3-BC14-8659435194AD}" type="slidenum">
              <a:rPr lang="en-GB" smtClean="0"/>
              <a:t>13</a:t>
            </a:fld>
            <a:endParaRPr lang="en-GB"/>
          </a:p>
        </p:txBody>
      </p:sp>
    </p:spTree>
    <p:extLst>
      <p:ext uri="{BB962C8B-B14F-4D97-AF65-F5344CB8AC3E}">
        <p14:creationId xmlns:p14="http://schemas.microsoft.com/office/powerpoint/2010/main" val="9098098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7BF48-8472-40B3-BC14-8659435194AD}" type="slidenum">
              <a:rPr lang="en-GB" smtClean="0"/>
              <a:t>14</a:t>
            </a:fld>
            <a:endParaRPr lang="en-GB"/>
          </a:p>
        </p:txBody>
      </p:sp>
    </p:spTree>
    <p:extLst>
      <p:ext uri="{BB962C8B-B14F-4D97-AF65-F5344CB8AC3E}">
        <p14:creationId xmlns:p14="http://schemas.microsoft.com/office/powerpoint/2010/main" val="558972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7BF48-8472-40B3-BC14-8659435194AD}" type="slidenum">
              <a:rPr lang="en-GB" smtClean="0"/>
              <a:t>2</a:t>
            </a:fld>
            <a:endParaRPr lang="en-GB"/>
          </a:p>
        </p:txBody>
      </p:sp>
    </p:spTree>
    <p:extLst>
      <p:ext uri="{BB962C8B-B14F-4D97-AF65-F5344CB8AC3E}">
        <p14:creationId xmlns:p14="http://schemas.microsoft.com/office/powerpoint/2010/main" val="719468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7BF48-8472-40B3-BC14-8659435194AD}" type="slidenum">
              <a:rPr lang="en-GB" smtClean="0"/>
              <a:t>3</a:t>
            </a:fld>
            <a:endParaRPr lang="en-GB"/>
          </a:p>
        </p:txBody>
      </p:sp>
    </p:spTree>
    <p:extLst>
      <p:ext uri="{BB962C8B-B14F-4D97-AF65-F5344CB8AC3E}">
        <p14:creationId xmlns:p14="http://schemas.microsoft.com/office/powerpoint/2010/main" val="279189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7BF48-8472-40B3-BC14-8659435194AD}" type="slidenum">
              <a:rPr lang="en-GB" smtClean="0"/>
              <a:t>4</a:t>
            </a:fld>
            <a:endParaRPr lang="en-GB"/>
          </a:p>
        </p:txBody>
      </p:sp>
    </p:spTree>
    <p:extLst>
      <p:ext uri="{BB962C8B-B14F-4D97-AF65-F5344CB8AC3E}">
        <p14:creationId xmlns:p14="http://schemas.microsoft.com/office/powerpoint/2010/main" val="3325274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7BF48-8472-40B3-BC14-8659435194AD}" type="slidenum">
              <a:rPr lang="en-GB" smtClean="0"/>
              <a:t>5</a:t>
            </a:fld>
            <a:endParaRPr lang="en-GB"/>
          </a:p>
        </p:txBody>
      </p:sp>
    </p:spTree>
    <p:extLst>
      <p:ext uri="{BB962C8B-B14F-4D97-AF65-F5344CB8AC3E}">
        <p14:creationId xmlns:p14="http://schemas.microsoft.com/office/powerpoint/2010/main" val="174674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7BF48-8472-40B3-BC14-8659435194AD}" type="slidenum">
              <a:rPr lang="en-GB" smtClean="0"/>
              <a:t>6</a:t>
            </a:fld>
            <a:endParaRPr lang="en-GB"/>
          </a:p>
        </p:txBody>
      </p:sp>
    </p:spTree>
    <p:extLst>
      <p:ext uri="{BB962C8B-B14F-4D97-AF65-F5344CB8AC3E}">
        <p14:creationId xmlns:p14="http://schemas.microsoft.com/office/powerpoint/2010/main" val="2227892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7BF48-8472-40B3-BC14-8659435194AD}" type="slidenum">
              <a:rPr lang="en-GB" smtClean="0"/>
              <a:t>7</a:t>
            </a:fld>
            <a:endParaRPr lang="en-GB"/>
          </a:p>
        </p:txBody>
      </p:sp>
    </p:spTree>
    <p:extLst>
      <p:ext uri="{BB962C8B-B14F-4D97-AF65-F5344CB8AC3E}">
        <p14:creationId xmlns:p14="http://schemas.microsoft.com/office/powerpoint/2010/main" val="35529157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7BF48-8472-40B3-BC14-8659435194AD}" type="slidenum">
              <a:rPr lang="en-GB" smtClean="0"/>
              <a:t>8</a:t>
            </a:fld>
            <a:endParaRPr lang="en-GB"/>
          </a:p>
        </p:txBody>
      </p:sp>
    </p:spTree>
    <p:extLst>
      <p:ext uri="{BB962C8B-B14F-4D97-AF65-F5344CB8AC3E}">
        <p14:creationId xmlns:p14="http://schemas.microsoft.com/office/powerpoint/2010/main" val="337754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7BF48-8472-40B3-BC14-8659435194AD}" type="slidenum">
              <a:rPr lang="en-GB" smtClean="0"/>
              <a:t>9</a:t>
            </a:fld>
            <a:endParaRPr lang="en-GB"/>
          </a:p>
        </p:txBody>
      </p:sp>
    </p:spTree>
    <p:extLst>
      <p:ext uri="{BB962C8B-B14F-4D97-AF65-F5344CB8AC3E}">
        <p14:creationId xmlns:p14="http://schemas.microsoft.com/office/powerpoint/2010/main" val="41059138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456AD011-45D9-4A39-A9A4-64CBF7A8911A}" type="datetimeFigureOut">
              <a:rPr lang="en-GB" smtClean="0"/>
              <a:t>01/11/2013</a:t>
            </a:fld>
            <a:endParaRPr lang="en-GB"/>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25FB470-8B63-4211-B4E8-9CA6D6E04AF1}" type="slidenum">
              <a:rPr lang="en-GB" smtClean="0"/>
              <a:t>‹#›</a:t>
            </a:fld>
            <a:endParaRPr lang="en-GB"/>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750">
        <p14:honeycomb/>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6AD011-45D9-4A39-A9A4-64CBF7A8911A}" type="datetimeFigureOut">
              <a:rPr lang="en-GB" smtClean="0"/>
              <a:t>01/11/2013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5FB470-8B63-4211-B4E8-9CA6D6E04AF1}" type="slidenum">
              <a:rPr lang="en-GB" smtClean="0"/>
              <a:t>‹#›</a:t>
            </a:fld>
            <a:endParaRPr lang="en-GB"/>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2750">
        <p14:honeycomb/>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6AD011-45D9-4A39-A9A4-64CBF7A8911A}" type="datetimeFigureOut">
              <a:rPr lang="en-GB" smtClean="0"/>
              <a:t>01/11/2013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5FB470-8B63-4211-B4E8-9CA6D6E04AF1}" type="slidenum">
              <a:rPr lang="en-GB" smtClean="0"/>
              <a:t>‹#›</a:t>
            </a:fld>
            <a:endParaRPr lang="en-GB"/>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2750">
        <p14:honeycomb/>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6AD011-45D9-4A39-A9A4-64CBF7A8911A}" type="datetimeFigureOut">
              <a:rPr lang="en-GB" smtClean="0"/>
              <a:t>01/11/2013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5FB470-8B63-4211-B4E8-9CA6D6E04AF1}" type="slidenum">
              <a:rPr lang="en-GB" smtClean="0"/>
              <a:t>‹#›</a:t>
            </a:fld>
            <a:endParaRPr lang="en-GB"/>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750">
        <p14:honeycomb/>
      </p:transition>
    </mc:Choice>
    <mc:Fallback>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6AD011-45D9-4A39-A9A4-64CBF7A8911A}" type="datetimeFigureOut">
              <a:rPr lang="en-GB" smtClean="0"/>
              <a:t>01/11/2013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5FB470-8B63-4211-B4E8-9CA6D6E04AF1}"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750">
        <p14:honeycomb/>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56AD011-45D9-4A39-A9A4-64CBF7A8911A}" type="datetimeFigureOut">
              <a:rPr lang="en-GB" smtClean="0"/>
              <a:t>01/11/2013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5FB470-8B63-4211-B4E8-9CA6D6E04AF1}" type="slidenum">
              <a:rPr lang="en-GB" smtClean="0"/>
              <a:t>‹#›</a:t>
            </a:fld>
            <a:endParaRPr lang="en-GB"/>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Requires="p14">
      <p:transition spd="slow" p14:dur="2750">
        <p14:honeycomb/>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6AD011-45D9-4A39-A9A4-64CBF7A8911A}" type="datetimeFigureOut">
              <a:rPr lang="en-GB" smtClean="0"/>
              <a:t>01/11/2013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25FB470-8B63-4211-B4E8-9CA6D6E04AF1}" type="slidenum">
              <a:rPr lang="en-GB" smtClean="0"/>
              <a:t>‹#›</a:t>
            </a:fld>
            <a:endParaRPr lang="en-GB"/>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2750">
        <p14:honeycomb/>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56AD011-45D9-4A39-A9A4-64CBF7A8911A}" type="datetimeFigureOut">
              <a:rPr lang="en-GB" smtClean="0"/>
              <a:t>01/11/2013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25FB470-8B63-4211-B4E8-9CA6D6E04AF1}" type="slidenum">
              <a:rPr lang="en-GB" smtClean="0"/>
              <a:t>‹#›</a:t>
            </a:fld>
            <a:endParaRPr lang="en-GB"/>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2750">
        <p14:honeycomb/>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6AD011-45D9-4A39-A9A4-64CBF7A8911A}" type="datetimeFigureOut">
              <a:rPr lang="en-GB" smtClean="0"/>
              <a:t>01/11/2013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25FB470-8B63-4211-B4E8-9CA6D6E04AF1}" type="slidenum">
              <a:rPr lang="en-GB" smtClean="0"/>
              <a:t>‹#›</a:t>
            </a:fld>
            <a:endParaRPr lang="en-GB"/>
          </a:p>
        </p:txBody>
      </p:sp>
    </p:spTree>
  </p:cSld>
  <p:clrMapOvr>
    <a:masterClrMapping/>
  </p:clrMapOvr>
  <mc:AlternateContent xmlns:mc="http://schemas.openxmlformats.org/markup-compatibility/2006">
    <mc:Choice xmlns:p14="http://schemas.microsoft.com/office/powerpoint/2010/main" Requires="p14">
      <p:transition spd="slow" p14:dur="2750">
        <p14:honeycomb/>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6AD011-45D9-4A39-A9A4-64CBF7A8911A}" type="datetimeFigureOut">
              <a:rPr lang="en-GB" smtClean="0"/>
              <a:t>01/11/2013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5FB470-8B63-4211-B4E8-9CA6D6E04AF1}" type="slidenum">
              <a:rPr lang="en-GB" smtClean="0"/>
              <a:t>‹#›</a:t>
            </a:fld>
            <a:endParaRPr lang="en-GB"/>
          </a:p>
        </p:txBody>
      </p:sp>
    </p:spTree>
  </p:cSld>
  <p:clrMapOvr>
    <a:masterClrMapping/>
  </p:clrMapOvr>
  <mc:AlternateContent xmlns:mc="http://schemas.openxmlformats.org/markup-compatibility/2006">
    <mc:Choice xmlns:p14="http://schemas.microsoft.com/office/powerpoint/2010/main" Requires="p14">
      <p:transition spd="slow" p14:dur="2750">
        <p14:honeycomb/>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6AD011-45D9-4A39-A9A4-64CBF7A8911A}" type="datetimeFigureOut">
              <a:rPr lang="en-GB" smtClean="0"/>
              <a:t>01/11/2013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5FB470-8B63-4211-B4E8-9CA6D6E04AF1}" type="slidenum">
              <a:rPr lang="en-GB" smtClean="0"/>
              <a:t>‹#›</a:t>
            </a:fld>
            <a:endParaRPr lang="en-GB"/>
          </a:p>
        </p:txBody>
      </p:sp>
    </p:spTree>
  </p:cSld>
  <p:clrMapOvr>
    <a:masterClrMapping/>
  </p:clrMapOvr>
  <mc:AlternateContent xmlns:mc="http://schemas.openxmlformats.org/markup-compatibility/2006">
    <mc:Choice xmlns:p14="http://schemas.microsoft.com/office/powerpoint/2010/main" Requires="p14">
      <p:transition spd="slow" p14:dur="2750">
        <p14:honeycomb/>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456AD011-45D9-4A39-A9A4-64CBF7A8911A}" type="datetimeFigureOut">
              <a:rPr lang="en-GB" smtClean="0"/>
              <a:t>01/11/2013</a:t>
            </a:fld>
            <a:endParaRPr lang="en-GB"/>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GB"/>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25FB470-8B63-4211-B4E8-9CA6D6E04AF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750">
        <p14:honeycomb/>
      </p:transition>
    </mc:Choice>
    <mc:Fallback>
      <p:transition spd="slow">
        <p:fade/>
      </p:transition>
    </mc:Fallback>
  </mc:AlternateConten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Feudal System</a:t>
            </a:r>
            <a:endParaRPr lang="en-GB" dirty="0"/>
          </a:p>
        </p:txBody>
      </p:sp>
      <p:sp>
        <p:nvSpPr>
          <p:cNvPr id="3" name="Subtitle 2"/>
          <p:cNvSpPr>
            <a:spLocks noGrp="1"/>
          </p:cNvSpPr>
          <p:nvPr>
            <p:ph type="subTitle" idx="1"/>
          </p:nvPr>
        </p:nvSpPr>
        <p:spPr/>
        <p:txBody>
          <a:bodyPr/>
          <a:lstStyle/>
          <a:p>
            <a:r>
              <a:rPr lang="en-GB" dirty="0" smtClean="0"/>
              <a:t>- Aaron </a:t>
            </a:r>
            <a:r>
              <a:rPr lang="en-GB" dirty="0" err="1" smtClean="0"/>
              <a:t>McCrindle</a:t>
            </a:r>
            <a:r>
              <a:rPr lang="en-GB" dirty="0" smtClean="0"/>
              <a:t>, Will Gardner, Robbie McCann &amp; Sam </a:t>
            </a:r>
            <a:r>
              <a:rPr lang="en-GB" dirty="0" err="1" smtClean="0"/>
              <a:t>Myhre</a:t>
            </a:r>
            <a:endParaRPr lang="en-GB" dirty="0"/>
          </a:p>
        </p:txBody>
      </p:sp>
    </p:spTree>
    <p:extLst>
      <p:ext uri="{BB962C8B-B14F-4D97-AF65-F5344CB8AC3E}">
        <p14:creationId xmlns:p14="http://schemas.microsoft.com/office/powerpoint/2010/main" val="102420867"/>
      </p:ext>
    </p:extLst>
  </p:cSld>
  <p:clrMapOvr>
    <a:masterClrMapping/>
  </p:clrMapOvr>
  <mc:AlternateContent xmlns:mc="http://schemas.openxmlformats.org/markup-compatibility/2006">
    <mc:Choice xmlns:p14="http://schemas.microsoft.com/office/powerpoint/2010/main" Requires="p14">
      <p:transition spd="slow" p14:dur="2750">
        <p14:honeycomb/>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The system was generally consistent across the nation, yet William kept a close eye and a tighter grip upon the northern society as it was the most expected to reject the Norman kingship. This made it harder for Anglo-Saxons to ‘climb the ladder’ and gain power in this part of England.</a:t>
            </a:r>
          </a:p>
          <a:p>
            <a:r>
              <a:rPr lang="en-US" dirty="0" smtClean="0"/>
              <a:t>Furthermore, by </a:t>
            </a:r>
            <a:r>
              <a:rPr lang="en-US" dirty="0"/>
              <a:t>the 12th century, the stronger barons ruled what could be called little states with their own rules and laws. The finery of their castle-courts were often better than that of their king, and they had permanent armies at their command. </a:t>
            </a:r>
            <a:endParaRPr lang="en-GB" sz="3600" dirty="0"/>
          </a:p>
          <a:p>
            <a:endParaRPr lang="en-GB" dirty="0"/>
          </a:p>
        </p:txBody>
      </p:sp>
      <p:sp>
        <p:nvSpPr>
          <p:cNvPr id="3" name="Title 2"/>
          <p:cNvSpPr>
            <a:spLocks noGrp="1"/>
          </p:cNvSpPr>
          <p:nvPr>
            <p:ph type="title"/>
          </p:nvPr>
        </p:nvSpPr>
        <p:spPr/>
        <p:txBody>
          <a:bodyPr/>
          <a:lstStyle/>
          <a:p>
            <a:r>
              <a:rPr lang="en-GB" sz="4400" b="1" dirty="0">
                <a:effectLst>
                  <a:outerShdw blurRad="38100" dist="38100" dir="2700000" algn="tl">
                    <a:srgbClr val="000000">
                      <a:alpha val="43137"/>
                    </a:srgbClr>
                  </a:outerShdw>
                </a:effectLst>
                <a:latin typeface="Vivaldi" panose="03020602050506090804" pitchFamily="66" charset="0"/>
              </a:rPr>
              <a:t>Was it consistent across the country or did some places have a less structured approach</a:t>
            </a:r>
            <a:r>
              <a:rPr lang="en-GB" sz="4400" b="1" dirty="0">
                <a:latin typeface="Vivaldi" panose="03020602050506090804" pitchFamily="66" charset="0"/>
              </a:rPr>
              <a:t>?</a:t>
            </a:r>
            <a:r>
              <a:rPr lang="en-GB" dirty="0"/>
              <a:t/>
            </a:r>
            <a:br>
              <a:rPr lang="en-GB" dirty="0"/>
            </a:br>
            <a:endParaRPr lang="en-GB" dirty="0"/>
          </a:p>
        </p:txBody>
      </p:sp>
    </p:spTree>
    <p:extLst>
      <p:ext uri="{BB962C8B-B14F-4D97-AF65-F5344CB8AC3E}">
        <p14:creationId xmlns:p14="http://schemas.microsoft.com/office/powerpoint/2010/main" val="811046666"/>
      </p:ext>
    </p:extLst>
  </p:cSld>
  <p:clrMapOvr>
    <a:masterClrMapping/>
  </p:clrMapOvr>
  <mc:AlternateContent xmlns:mc="http://schemas.openxmlformats.org/markup-compatibility/2006">
    <mc:Choice xmlns:p14="http://schemas.microsoft.com/office/powerpoint/2010/main" Requires="p14">
      <p:transition spd="slow" p14:dur="2750">
        <p14:honeycomb/>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060848"/>
            <a:ext cx="7745505" cy="4349005"/>
          </a:xfrm>
        </p:spPr>
        <p:txBody>
          <a:bodyPr>
            <a:noAutofit/>
          </a:bodyPr>
          <a:lstStyle/>
          <a:p>
            <a:r>
              <a:rPr lang="en-US" dirty="0" smtClean="0"/>
              <a:t>William confiscated </a:t>
            </a:r>
            <a:r>
              <a:rPr lang="en-US" dirty="0"/>
              <a:t>the land in England from the Saxon lords and allocated </a:t>
            </a:r>
            <a:r>
              <a:rPr lang="en-US" dirty="0" smtClean="0"/>
              <a:t>it to </a:t>
            </a:r>
            <a:r>
              <a:rPr lang="en-US" dirty="0"/>
              <a:t>members of his own family and the Norman lords who had helped him </a:t>
            </a:r>
            <a:r>
              <a:rPr lang="en-US" dirty="0" smtClean="0"/>
              <a:t> conquer </a:t>
            </a:r>
            <a:r>
              <a:rPr lang="en-US" dirty="0"/>
              <a:t>the country</a:t>
            </a:r>
            <a:r>
              <a:rPr lang="en-US" dirty="0" smtClean="0"/>
              <a:t>.</a:t>
            </a:r>
          </a:p>
          <a:p>
            <a:r>
              <a:rPr lang="en-US" dirty="0" smtClean="0"/>
              <a:t>These </a:t>
            </a:r>
            <a:r>
              <a:rPr lang="en-US" dirty="0"/>
              <a:t>people were known as tenants-in-chief. </a:t>
            </a:r>
            <a:r>
              <a:rPr lang="en-US" dirty="0" smtClean="0"/>
              <a:t> </a:t>
            </a:r>
          </a:p>
          <a:p>
            <a:r>
              <a:rPr lang="en-US" dirty="0" smtClean="0"/>
              <a:t>Unlike </a:t>
            </a:r>
            <a:r>
              <a:rPr lang="en-US" dirty="0"/>
              <a:t>the older Anglo-Saxon form of feudalism these people did not </a:t>
            </a:r>
            <a:r>
              <a:rPr lang="en-US" dirty="0" smtClean="0"/>
              <a:t>own </a:t>
            </a:r>
            <a:r>
              <a:rPr lang="en-US" dirty="0"/>
              <a:t>the land because the ownership remained with William the Conqueror </a:t>
            </a:r>
            <a:r>
              <a:rPr lang="en-US" dirty="0" smtClean="0"/>
              <a:t>himself.</a:t>
            </a:r>
          </a:p>
          <a:p>
            <a:r>
              <a:rPr lang="en-US" dirty="0" smtClean="0"/>
              <a:t> </a:t>
            </a:r>
            <a:r>
              <a:rPr lang="en-US" dirty="0"/>
              <a:t>The land allocated to a tenants-in-chief was known as a manor </a:t>
            </a:r>
            <a:r>
              <a:rPr lang="en-US" dirty="0" smtClean="0"/>
              <a:t>and </a:t>
            </a:r>
            <a:r>
              <a:rPr lang="en-US" dirty="0"/>
              <a:t>tended to be </a:t>
            </a:r>
            <a:r>
              <a:rPr lang="en-US" dirty="0" smtClean="0"/>
              <a:t>dispersed </a:t>
            </a:r>
            <a:r>
              <a:rPr lang="en-US" dirty="0"/>
              <a:t>across the country rather than being one </a:t>
            </a:r>
            <a:r>
              <a:rPr lang="en-US" dirty="0" smtClean="0"/>
              <a:t>big </a:t>
            </a:r>
            <a:r>
              <a:rPr lang="en-US" dirty="0"/>
              <a:t>area. </a:t>
            </a:r>
            <a:endParaRPr lang="en-US" dirty="0" smtClean="0"/>
          </a:p>
        </p:txBody>
      </p:sp>
      <p:sp>
        <p:nvSpPr>
          <p:cNvPr id="3" name="Title 2"/>
          <p:cNvSpPr>
            <a:spLocks noGrp="1"/>
          </p:cNvSpPr>
          <p:nvPr>
            <p:ph type="title"/>
          </p:nvPr>
        </p:nvSpPr>
        <p:spPr>
          <a:xfrm>
            <a:off x="688490" y="790574"/>
            <a:ext cx="7756263" cy="1054250"/>
          </a:xfrm>
        </p:spPr>
        <p:txBody>
          <a:bodyPr/>
          <a:lstStyle/>
          <a:p>
            <a:r>
              <a:rPr lang="en-GB" sz="4400" b="1" dirty="0">
                <a:effectLst>
                  <a:outerShdw blurRad="38100" dist="38100" dir="2700000" algn="tl">
                    <a:srgbClr val="000000">
                      <a:alpha val="43137"/>
                    </a:srgbClr>
                  </a:outerShdw>
                </a:effectLst>
                <a:latin typeface="Vivaldi" panose="03020602050506090804" pitchFamily="66" charset="0"/>
              </a:rPr>
              <a:t>How did it help William gain and maintain control of England</a:t>
            </a:r>
            <a:r>
              <a:rPr lang="en-GB" sz="4400" b="1" dirty="0">
                <a:latin typeface="Vivaldi" panose="03020602050506090804" pitchFamily="66" charset="0"/>
              </a:rPr>
              <a:t>?</a:t>
            </a:r>
            <a:r>
              <a:rPr lang="en-GB" sz="4400" dirty="0">
                <a:latin typeface="Vivaldi" panose="03020602050506090804" pitchFamily="66" charset="0"/>
              </a:rPr>
              <a:t/>
            </a:r>
            <a:br>
              <a:rPr lang="en-GB" sz="4400" dirty="0">
                <a:latin typeface="Vivaldi" panose="03020602050506090804" pitchFamily="66" charset="0"/>
              </a:rPr>
            </a:br>
            <a:endParaRPr lang="en-GB" dirty="0">
              <a:latin typeface="Vivaldi" panose="03020602050506090804" pitchFamily="66" charset="0"/>
            </a:endParaRPr>
          </a:p>
        </p:txBody>
      </p:sp>
    </p:spTree>
    <p:extLst>
      <p:ext uri="{BB962C8B-B14F-4D97-AF65-F5344CB8AC3E}">
        <p14:creationId xmlns:p14="http://schemas.microsoft.com/office/powerpoint/2010/main" val="134687093"/>
      </p:ext>
    </p:extLst>
  </p:cSld>
  <p:clrMapOvr>
    <a:masterClrMapping/>
  </p:clrMapOvr>
  <mc:AlternateContent xmlns:mc="http://schemas.openxmlformats.org/markup-compatibility/2006">
    <mc:Choice xmlns:p14="http://schemas.microsoft.com/office/powerpoint/2010/main" Requires="p14">
      <p:transition spd="slow" p14:dur="2750">
        <p14:honeycomb/>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The tenant-in-chief had to provide for himself and his family and to support a number of knights. To do this the lord sub-let his land to other lords lower on the social ladder. </a:t>
            </a:r>
          </a:p>
          <a:p>
            <a:r>
              <a:rPr lang="en-US" dirty="0"/>
              <a:t>The tenants-in-chief did not get the land for free, they rented it from the king in exchange for services. If the services were not provided the tenant-in-chief would be removed, by force if necessary. </a:t>
            </a:r>
          </a:p>
          <a:p>
            <a:r>
              <a:rPr lang="en-US" dirty="0"/>
              <a:t>This was an important change to the older Anglo-Saxon form of feudalism as it meant William could keep control of his land as bad tenants could be removed.</a:t>
            </a:r>
            <a:endParaRPr lang="en-GB" dirty="0"/>
          </a:p>
          <a:p>
            <a:pPr marL="0" indent="0">
              <a:buNone/>
            </a:pPr>
            <a:endParaRPr lang="en-GB" dirty="0"/>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3959077499"/>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248347"/>
            <a:ext cx="8136903" cy="3877815"/>
          </a:xfrm>
        </p:spPr>
        <p:txBody>
          <a:bodyPr>
            <a:noAutofit/>
          </a:bodyPr>
          <a:lstStyle/>
          <a:p>
            <a:pPr fontAlgn="base"/>
            <a:r>
              <a:rPr lang="en-GB" sz="1600" dirty="0" smtClean="0"/>
              <a:t>The </a:t>
            </a:r>
            <a:r>
              <a:rPr lang="en-GB" sz="1600" dirty="0"/>
              <a:t>king alone is the head of society.  He is advised by the Witan and </a:t>
            </a:r>
            <a:r>
              <a:rPr lang="en-GB" sz="1600" dirty="0" smtClean="0"/>
              <a:t>his officers.</a:t>
            </a:r>
          </a:p>
          <a:p>
            <a:pPr fontAlgn="base"/>
            <a:r>
              <a:rPr lang="en-GB" sz="1600" dirty="0" smtClean="0"/>
              <a:t>Beneath </a:t>
            </a:r>
            <a:r>
              <a:rPr lang="en-GB" sz="1600" dirty="0"/>
              <a:t>the king are the </a:t>
            </a:r>
            <a:r>
              <a:rPr lang="en-GB" sz="1600" dirty="0" err="1"/>
              <a:t>Æthelings</a:t>
            </a:r>
            <a:r>
              <a:rPr lang="en-GB" sz="1600" dirty="0"/>
              <a:t>, the princes of the blood who are eligible to rule.  </a:t>
            </a:r>
            <a:endParaRPr lang="en-GB" sz="1600" dirty="0" smtClean="0"/>
          </a:p>
          <a:p>
            <a:pPr fontAlgn="base"/>
            <a:r>
              <a:rPr lang="en-GB" sz="1600" dirty="0" smtClean="0"/>
              <a:t>The </a:t>
            </a:r>
            <a:r>
              <a:rPr lang="en-GB" sz="1600" dirty="0"/>
              <a:t>third category </a:t>
            </a:r>
            <a:r>
              <a:rPr lang="en-GB" sz="1600" dirty="0" smtClean="0"/>
              <a:t>is the </a:t>
            </a:r>
            <a:r>
              <a:rPr lang="en-GB" sz="1600" dirty="0"/>
              <a:t>nobles.  </a:t>
            </a:r>
            <a:r>
              <a:rPr lang="en-GB" sz="1600" dirty="0" smtClean="0"/>
              <a:t>They </a:t>
            </a:r>
            <a:r>
              <a:rPr lang="en-GB" sz="1600" dirty="0"/>
              <a:t>are the influential rulers of the shires who served as councilmen, warriors, and advisors.  </a:t>
            </a:r>
            <a:endParaRPr lang="en-GB" sz="1600" dirty="0" smtClean="0"/>
          </a:p>
          <a:p>
            <a:pPr fontAlgn="base"/>
            <a:r>
              <a:rPr lang="en-GB" sz="1600" dirty="0" smtClean="0"/>
              <a:t>After </a:t>
            </a:r>
            <a:r>
              <a:rPr lang="en-GB" sz="1600" dirty="0"/>
              <a:t>them came the </a:t>
            </a:r>
            <a:r>
              <a:rPr lang="en-GB" sz="1600" dirty="0" err="1"/>
              <a:t>thegns</a:t>
            </a:r>
            <a:r>
              <a:rPr lang="en-GB" sz="1600" dirty="0"/>
              <a:t> who were the “knights” of the era, although the true idea of a knight had not evolved yet.  The </a:t>
            </a:r>
            <a:r>
              <a:rPr lang="en-GB" sz="1600" dirty="0" err="1"/>
              <a:t>thegns</a:t>
            </a:r>
            <a:r>
              <a:rPr lang="en-GB" sz="1600" dirty="0"/>
              <a:t> owned large portions of land and served the nobles as warriors.  </a:t>
            </a:r>
            <a:endParaRPr lang="en-GB" sz="1600" dirty="0" smtClean="0"/>
          </a:p>
          <a:p>
            <a:pPr fontAlgn="base"/>
            <a:r>
              <a:rPr lang="en-GB" sz="1600" dirty="0" smtClean="0"/>
              <a:t>The </a:t>
            </a:r>
            <a:r>
              <a:rPr lang="en-GB" sz="1600" dirty="0"/>
              <a:t>fifth category is the churls.  These are the free wealthy land-owning peasants who were the moneybags of </a:t>
            </a:r>
            <a:r>
              <a:rPr lang="en-GB" sz="1600" dirty="0" smtClean="0"/>
              <a:t>England.</a:t>
            </a:r>
          </a:p>
          <a:p>
            <a:pPr fontAlgn="base"/>
            <a:r>
              <a:rPr lang="en-GB" sz="1600" dirty="0" smtClean="0"/>
              <a:t>Finally</a:t>
            </a:r>
            <a:r>
              <a:rPr lang="en-GB" sz="1600" dirty="0"/>
              <a:t>, the </a:t>
            </a:r>
            <a:r>
              <a:rPr lang="en-GB" sz="1600" dirty="0" err="1"/>
              <a:t>villeins</a:t>
            </a:r>
            <a:r>
              <a:rPr lang="en-GB" sz="1600" dirty="0"/>
              <a:t> were the un-free peasants.   Although they were tied to the land, the land could not be taken from them under any circumstances.</a:t>
            </a:r>
          </a:p>
          <a:p>
            <a:pPr fontAlgn="base"/>
            <a:r>
              <a:rPr lang="en-GB" sz="1600" dirty="0" smtClean="0"/>
              <a:t>England </a:t>
            </a:r>
            <a:r>
              <a:rPr lang="en-GB" sz="1600" dirty="0"/>
              <a:t>is divided into forty shires.  </a:t>
            </a:r>
            <a:r>
              <a:rPr lang="en-GB" sz="1600" dirty="0" smtClean="0"/>
              <a:t>Each </a:t>
            </a:r>
            <a:r>
              <a:rPr lang="en-GB" sz="1600" dirty="0"/>
              <a:t>shire has its own system of courts and government.  </a:t>
            </a:r>
          </a:p>
          <a:p>
            <a:pPr fontAlgn="base"/>
            <a:r>
              <a:rPr lang="en-GB" sz="1600" dirty="0" smtClean="0"/>
              <a:t>The </a:t>
            </a:r>
            <a:r>
              <a:rPr lang="en-GB" sz="1600" dirty="0"/>
              <a:t>hundred is a political unit of one hundred hides.  A hide is enough land to support a </a:t>
            </a:r>
            <a:r>
              <a:rPr lang="en-GB" sz="1600" dirty="0" err="1"/>
              <a:t>thegn</a:t>
            </a:r>
            <a:r>
              <a:rPr lang="en-GB" sz="1600" dirty="0"/>
              <a:t>, his horse, and his family</a:t>
            </a:r>
            <a:r>
              <a:rPr lang="en-GB" sz="1600" dirty="0" smtClean="0"/>
              <a:t>. </a:t>
            </a:r>
            <a:r>
              <a:rPr lang="en-GB" sz="1600" dirty="0"/>
              <a:t>Each hide has a local court and a local </a:t>
            </a:r>
            <a:r>
              <a:rPr lang="en-GB" sz="1600" dirty="0" smtClean="0"/>
              <a:t>official.</a:t>
            </a:r>
            <a:endParaRPr lang="en-GB" sz="1600" dirty="0"/>
          </a:p>
        </p:txBody>
      </p:sp>
      <p:sp>
        <p:nvSpPr>
          <p:cNvPr id="2" name="Title 1"/>
          <p:cNvSpPr>
            <a:spLocks noGrp="1"/>
          </p:cNvSpPr>
          <p:nvPr>
            <p:ph type="title"/>
          </p:nvPr>
        </p:nvSpPr>
        <p:spPr/>
        <p:txBody>
          <a:bodyPr/>
          <a:lstStyle/>
          <a:p>
            <a:r>
              <a:rPr lang="en-GB" sz="6000" b="1" dirty="0" smtClean="0">
                <a:effectLst>
                  <a:outerShdw blurRad="38100" dist="38100" dir="2700000" algn="tl">
                    <a:srgbClr val="000000">
                      <a:alpha val="43137"/>
                    </a:srgbClr>
                  </a:outerShdw>
                </a:effectLst>
                <a:latin typeface="Vivaldi" panose="03020602050506090804" pitchFamily="66" charset="0"/>
              </a:rPr>
              <a:t>Anglo-Saxon System</a:t>
            </a:r>
            <a:endParaRPr lang="en-GB" sz="6000" b="1" dirty="0">
              <a:effectLst>
                <a:outerShdw blurRad="38100" dist="38100" dir="2700000" algn="tl">
                  <a:srgbClr val="000000">
                    <a:alpha val="43137"/>
                  </a:srgbClr>
                </a:outerShdw>
              </a:effectLst>
              <a:latin typeface="Vivaldi" panose="03020602050506090804" pitchFamily="66" charset="0"/>
            </a:endParaRPr>
          </a:p>
        </p:txBody>
      </p:sp>
    </p:spTree>
    <p:extLst>
      <p:ext uri="{BB962C8B-B14F-4D97-AF65-F5344CB8AC3E}">
        <p14:creationId xmlns:p14="http://schemas.microsoft.com/office/powerpoint/2010/main" val="3315992034"/>
      </p:ext>
    </p:extLst>
  </p:cSld>
  <p:clrMapOvr>
    <a:masterClrMapping/>
  </p:clrMapOvr>
  <mc:AlternateContent xmlns:mc="http://schemas.openxmlformats.org/markup-compatibility/2006">
    <mc:Choice xmlns:p14="http://schemas.microsoft.com/office/powerpoint/2010/main" Requires="p14">
      <p:transition spd="slow" p14:dur="2750">
        <p14:honeycomb/>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dirty="0" smtClean="0"/>
              <a:t>Considering the potential directions William could have taken in terms of controlling England, little change occurred with the feudal system: </a:t>
            </a:r>
          </a:p>
          <a:p>
            <a:r>
              <a:rPr lang="en-GB" dirty="0" smtClean="0"/>
              <a:t>There was still a hierarchal structure with the king at the top and the peasants working the land at the bottom.</a:t>
            </a:r>
          </a:p>
          <a:p>
            <a:r>
              <a:rPr lang="en-GB" dirty="0" smtClean="0"/>
              <a:t>Nobles, tenants-in-chief and lords were granted units of land by the king.</a:t>
            </a:r>
          </a:p>
          <a:p>
            <a:r>
              <a:rPr lang="en-GB" dirty="0" smtClean="0"/>
              <a:t>Warriors provided military service to the king and nobles in return for money and accommodation. </a:t>
            </a:r>
          </a:p>
          <a:p>
            <a:r>
              <a:rPr lang="en-GB" dirty="0" smtClean="0"/>
              <a:t>There were, however, no free or wealthy peasants  in Norman </a:t>
            </a:r>
            <a:r>
              <a:rPr lang="en-GB" dirty="0" smtClean="0"/>
              <a:t>feudalism and obviousl</a:t>
            </a:r>
            <a:r>
              <a:rPr lang="en-GB" dirty="0" smtClean="0"/>
              <a:t>y no powerful Anglo-Saxons dominating </a:t>
            </a:r>
            <a:r>
              <a:rPr lang="en-GB" smtClean="0"/>
              <a:t>the society.</a:t>
            </a:r>
            <a:endParaRPr lang="en-GB" dirty="0"/>
          </a:p>
        </p:txBody>
      </p:sp>
      <p:sp>
        <p:nvSpPr>
          <p:cNvPr id="2" name="Title 1"/>
          <p:cNvSpPr>
            <a:spLocks noGrp="1"/>
          </p:cNvSpPr>
          <p:nvPr>
            <p:ph type="title"/>
          </p:nvPr>
        </p:nvSpPr>
        <p:spPr>
          <a:xfrm>
            <a:off x="688490" y="646558"/>
            <a:ext cx="7756263" cy="1054250"/>
          </a:xfrm>
        </p:spPr>
        <p:txBody>
          <a:bodyPr/>
          <a:lstStyle/>
          <a:p>
            <a:r>
              <a:rPr lang="en-GB" b="1" dirty="0">
                <a:effectLst>
                  <a:outerShdw blurRad="38100" dist="38100" dir="2700000" algn="tl">
                    <a:srgbClr val="000000">
                      <a:alpha val="43137"/>
                    </a:srgbClr>
                  </a:outerShdw>
                </a:effectLst>
                <a:latin typeface="Vivaldi" panose="03020602050506090804" pitchFamily="66" charset="0"/>
              </a:rPr>
              <a:t>How much change or continuity can be seen pre and post 1066</a:t>
            </a:r>
            <a:r>
              <a:rPr lang="en-GB" b="1" dirty="0">
                <a:effectLst>
                  <a:outerShdw blurRad="38100" dist="38100" dir="2700000" algn="tl">
                    <a:srgbClr val="000000">
                      <a:alpha val="43137"/>
                    </a:srgbClr>
                  </a:outerShdw>
                </a:effectLst>
              </a:rPr>
              <a:t>?</a:t>
            </a:r>
            <a:r>
              <a:rPr lang="en-GB" dirty="0"/>
              <a:t/>
            </a:r>
            <a:br>
              <a:rPr lang="en-GB" dirty="0"/>
            </a:br>
            <a:endParaRPr lang="en-GB" dirty="0"/>
          </a:p>
        </p:txBody>
      </p:sp>
    </p:spTree>
    <p:extLst>
      <p:ext uri="{BB962C8B-B14F-4D97-AF65-F5344CB8AC3E}">
        <p14:creationId xmlns:p14="http://schemas.microsoft.com/office/powerpoint/2010/main" val="1966065001"/>
      </p:ext>
    </p:extLst>
  </p:cSld>
  <p:clrMapOvr>
    <a:masterClrMapping/>
  </p:clrMapOvr>
  <mc:AlternateContent xmlns:mc="http://schemas.openxmlformats.org/markup-compatibility/2006">
    <mc:Choice xmlns:p14="http://schemas.microsoft.com/office/powerpoint/2010/main" Requires="p14">
      <p:transition spd="slow" p14:dur="2750">
        <p14:honeycomb/>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781053"/>
          </a:xfrm>
        </p:spPr>
        <p:txBody>
          <a:bodyPr>
            <a:noAutofit/>
          </a:bodyPr>
          <a:lstStyle/>
          <a:p>
            <a:pPr algn="just"/>
            <a:r>
              <a:rPr lang="en-US" sz="2200" dirty="0"/>
              <a:t>Feudalism is the name given </a:t>
            </a:r>
            <a:r>
              <a:rPr lang="en-US" sz="2200" dirty="0" smtClean="0"/>
              <a:t>to </a:t>
            </a:r>
            <a:r>
              <a:rPr lang="en-US" sz="2200" dirty="0"/>
              <a:t>a set of legal and military customs in medieval Europe </a:t>
            </a:r>
            <a:r>
              <a:rPr lang="en-US" sz="2200" dirty="0" smtClean="0"/>
              <a:t>that </a:t>
            </a:r>
            <a:r>
              <a:rPr lang="en-US" sz="2200" dirty="0"/>
              <a:t>flourished between the 9th and 15th centuries, </a:t>
            </a:r>
            <a:r>
              <a:rPr lang="en-US" sz="2200" dirty="0" smtClean="0"/>
              <a:t>which was </a:t>
            </a:r>
            <a:r>
              <a:rPr lang="en-US" sz="2200" dirty="0"/>
              <a:t>a system </a:t>
            </a:r>
            <a:r>
              <a:rPr lang="en-US" sz="2200" dirty="0" smtClean="0"/>
              <a:t>for structuring </a:t>
            </a:r>
            <a:r>
              <a:rPr lang="en-US" sz="2200" dirty="0"/>
              <a:t>society around relationships </a:t>
            </a:r>
            <a:r>
              <a:rPr lang="en-US" sz="2200" dirty="0" smtClean="0"/>
              <a:t> derived </a:t>
            </a:r>
            <a:r>
              <a:rPr lang="en-US" sz="2200" dirty="0"/>
              <a:t>from the holding of land in exchange for service or </a:t>
            </a:r>
            <a:r>
              <a:rPr lang="en-GB" sz="2200" dirty="0" smtClean="0"/>
              <a:t>labour</a:t>
            </a:r>
            <a:r>
              <a:rPr lang="en-US" sz="2200" dirty="0" smtClean="0"/>
              <a:t>. </a:t>
            </a:r>
          </a:p>
          <a:p>
            <a:pPr algn="just"/>
            <a:r>
              <a:rPr lang="en-US" sz="2200" dirty="0" smtClean="0"/>
              <a:t>William I was </a:t>
            </a:r>
            <a:r>
              <a:rPr lang="en-US" sz="2200" dirty="0"/>
              <a:t>still </a:t>
            </a:r>
            <a:r>
              <a:rPr lang="en-US" sz="2200" dirty="0" smtClean="0"/>
              <a:t>the Duke </a:t>
            </a:r>
            <a:r>
              <a:rPr lang="en-US" sz="2200" dirty="0"/>
              <a:t>of </a:t>
            </a:r>
            <a:r>
              <a:rPr lang="en-US" sz="2200" dirty="0" smtClean="0"/>
              <a:t>Normandy when he conquered England. He </a:t>
            </a:r>
            <a:r>
              <a:rPr lang="en-US" sz="2200" dirty="0"/>
              <a:t>had to return to Normandy to maintain his control of </a:t>
            </a:r>
            <a:r>
              <a:rPr lang="en-US" sz="2200" dirty="0" smtClean="0"/>
              <a:t>his </a:t>
            </a:r>
            <a:r>
              <a:rPr lang="en-US" sz="2200" dirty="0"/>
              <a:t>land in France. Therefore, he had to leave the country for weeks at a time. He needed a way of controlling England so that the people remained </a:t>
            </a:r>
            <a:r>
              <a:rPr lang="en-US" sz="2200" dirty="0" smtClean="0"/>
              <a:t>loyal and in order, hence the need for feudalism</a:t>
            </a:r>
            <a:r>
              <a:rPr lang="en-US" sz="2200" dirty="0" smtClean="0"/>
              <a:t>.</a:t>
            </a:r>
          </a:p>
          <a:p>
            <a:pPr algn="just"/>
            <a:r>
              <a:rPr lang="en-US" sz="2200" dirty="0" smtClean="0"/>
              <a:t>The </a:t>
            </a:r>
            <a:r>
              <a:rPr lang="en-US" sz="2200" dirty="0" err="1" smtClean="0"/>
              <a:t>Domesday</a:t>
            </a:r>
            <a:r>
              <a:rPr lang="en-US" sz="2200" dirty="0" smtClean="0"/>
              <a:t> Book gives us most of our records of land ownership that represent the system in action.</a:t>
            </a:r>
            <a:endParaRPr lang="en-US" sz="2200" dirty="0"/>
          </a:p>
          <a:p>
            <a:pPr marL="0" indent="0">
              <a:buNone/>
            </a:pPr>
            <a:r>
              <a:rPr lang="en-US" sz="2200" dirty="0" smtClean="0"/>
              <a:t> </a:t>
            </a:r>
            <a:endParaRPr lang="en-US" sz="2200" dirty="0"/>
          </a:p>
          <a:p>
            <a:pPr marL="0" indent="0">
              <a:buNone/>
            </a:pPr>
            <a:endParaRPr lang="en-GB" sz="2200" dirty="0"/>
          </a:p>
        </p:txBody>
      </p:sp>
      <p:sp>
        <p:nvSpPr>
          <p:cNvPr id="3" name="Title 2"/>
          <p:cNvSpPr>
            <a:spLocks noGrp="1"/>
          </p:cNvSpPr>
          <p:nvPr>
            <p:ph type="title"/>
          </p:nvPr>
        </p:nvSpPr>
        <p:spPr/>
        <p:txBody>
          <a:bodyPr/>
          <a:lstStyle/>
          <a:p>
            <a:r>
              <a:rPr lang="en-GB" b="1" dirty="0" smtClean="0">
                <a:effectLst>
                  <a:outerShdw blurRad="38100" dist="38100" dir="2700000" algn="tl">
                    <a:srgbClr val="000000">
                      <a:alpha val="43137"/>
                    </a:srgbClr>
                  </a:outerShdw>
                </a:effectLst>
                <a:latin typeface="Vivaldi" panose="03020602050506090804" pitchFamily="66" charset="0"/>
              </a:rPr>
              <a:t>The Feudal System and Society</a:t>
            </a:r>
            <a:endParaRPr lang="en-GB" b="1" dirty="0">
              <a:effectLst>
                <a:outerShdw blurRad="38100" dist="38100" dir="2700000" algn="tl">
                  <a:srgbClr val="000000">
                    <a:alpha val="43137"/>
                  </a:srgbClr>
                </a:outerShdw>
              </a:effectLst>
              <a:latin typeface="Vivaldi" panose="03020602050506090804" pitchFamily="66" charset="0"/>
            </a:endParaRPr>
          </a:p>
        </p:txBody>
      </p:sp>
    </p:spTree>
    <p:extLst>
      <p:ext uri="{BB962C8B-B14F-4D97-AF65-F5344CB8AC3E}">
        <p14:creationId xmlns:p14="http://schemas.microsoft.com/office/powerpoint/2010/main" val="669347891"/>
      </p:ext>
    </p:extLst>
  </p:cSld>
  <p:clrMapOvr>
    <a:masterClrMapping/>
  </p:clrMapOvr>
  <mc:AlternateContent xmlns:mc="http://schemas.openxmlformats.org/markup-compatibility/2006">
    <mc:Choice xmlns:p14="http://schemas.microsoft.com/office/powerpoint/2010/main" Requires="p14">
      <p:transition spd="slow" p14:dur="2750">
        <p14:honeycomb/>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060848"/>
            <a:ext cx="7745505" cy="3877815"/>
          </a:xfrm>
        </p:spPr>
        <p:txBody>
          <a:bodyPr>
            <a:noAutofit/>
          </a:bodyPr>
          <a:lstStyle/>
          <a:p>
            <a:r>
              <a:rPr lang="en-US" sz="2000" dirty="0"/>
              <a:t>The idea of a 'feudal system' became popular in Britain in the </a:t>
            </a:r>
            <a:r>
              <a:rPr lang="en-US" sz="2000" dirty="0" smtClean="0"/>
              <a:t>1960s </a:t>
            </a:r>
            <a:r>
              <a:rPr lang="en-US" sz="2000" dirty="0"/>
              <a:t>when the books of the French historian Marc Bloch were published in </a:t>
            </a:r>
            <a:r>
              <a:rPr lang="en-US" sz="2000" dirty="0" smtClean="0"/>
              <a:t>Britain. </a:t>
            </a:r>
            <a:r>
              <a:rPr lang="en-US" sz="2000" dirty="0"/>
              <a:t>In 1789, during the Revolution, feudalism was abolished in France.</a:t>
            </a:r>
          </a:p>
          <a:p>
            <a:r>
              <a:rPr lang="en-US" sz="2000" dirty="0" smtClean="0"/>
              <a:t>The </a:t>
            </a:r>
            <a:r>
              <a:rPr lang="en-US" sz="2000" dirty="0"/>
              <a:t>word 'feudal' </a:t>
            </a:r>
            <a:r>
              <a:rPr lang="en-US" sz="2000" dirty="0" smtClean="0"/>
              <a:t>described laws </a:t>
            </a:r>
            <a:r>
              <a:rPr lang="en-US" sz="2000" dirty="0"/>
              <a:t>that were unfair and out of date.</a:t>
            </a:r>
            <a:endParaRPr lang="en-GB" sz="2000" dirty="0"/>
          </a:p>
          <a:p>
            <a:r>
              <a:rPr lang="en-US" sz="2000" dirty="0" smtClean="0"/>
              <a:t>Nowadays </a:t>
            </a:r>
            <a:r>
              <a:rPr lang="en-US" sz="2000" dirty="0"/>
              <a:t>historians think the feudal system was a propaganda myth put about by the </a:t>
            </a:r>
            <a:r>
              <a:rPr lang="en-US" sz="2000" dirty="0" smtClean="0"/>
              <a:t>knights to show themselves as hero-warriors, as peasants were unable to write.</a:t>
            </a:r>
          </a:p>
          <a:p>
            <a:r>
              <a:rPr lang="en-US" sz="2000" dirty="0"/>
              <a:t>In 1994, the historian Susan Reynolds argued successfully that there was never a feudal 'system' in the Middle Ages.</a:t>
            </a:r>
            <a:endParaRPr lang="en-US" sz="2000" dirty="0" smtClean="0"/>
          </a:p>
          <a:p>
            <a:r>
              <a:rPr lang="en-US" sz="2000" dirty="0" smtClean="0"/>
              <a:t>When </a:t>
            </a:r>
            <a:r>
              <a:rPr lang="en-US" sz="2000" dirty="0"/>
              <a:t>poor people began to write in the 14th century, they portrayed themselves as sad, suffering people, who were forced to work to keep the lords in luxury.</a:t>
            </a:r>
            <a:endParaRPr lang="en-US" sz="2000" dirty="0" smtClean="0"/>
          </a:p>
        </p:txBody>
      </p:sp>
      <p:sp>
        <p:nvSpPr>
          <p:cNvPr id="3" name="Title 2"/>
          <p:cNvSpPr>
            <a:spLocks noGrp="1"/>
          </p:cNvSpPr>
          <p:nvPr>
            <p:ph type="title"/>
          </p:nvPr>
        </p:nvSpPr>
        <p:spPr/>
        <p:txBody>
          <a:bodyPr/>
          <a:lstStyle/>
          <a:p>
            <a:r>
              <a:rPr lang="en-GB" b="1" dirty="0" smtClean="0">
                <a:effectLst>
                  <a:outerShdw blurRad="38100" dist="38100" dir="2700000" algn="tl">
                    <a:srgbClr val="000000">
                      <a:alpha val="43137"/>
                    </a:srgbClr>
                  </a:outerShdw>
                </a:effectLst>
                <a:latin typeface="Vivaldi" panose="03020602050506090804" pitchFamily="66" charset="0"/>
              </a:rPr>
              <a:t>Origins and Existence</a:t>
            </a:r>
            <a:endParaRPr lang="en-GB" b="1" dirty="0">
              <a:effectLst>
                <a:outerShdw blurRad="38100" dist="38100" dir="2700000" algn="tl">
                  <a:srgbClr val="000000">
                    <a:alpha val="43137"/>
                  </a:srgbClr>
                </a:outerShdw>
              </a:effectLst>
              <a:latin typeface="Vivaldi" panose="03020602050506090804" pitchFamily="66" charset="0"/>
            </a:endParaRPr>
          </a:p>
        </p:txBody>
      </p:sp>
    </p:spTree>
    <p:extLst>
      <p:ext uri="{BB962C8B-B14F-4D97-AF65-F5344CB8AC3E}">
        <p14:creationId xmlns:p14="http://schemas.microsoft.com/office/powerpoint/2010/main" val="1330931296"/>
      </p:ext>
    </p:extLst>
  </p:cSld>
  <p:clrMapOvr>
    <a:masterClrMapping/>
  </p:clrMapOvr>
  <mc:AlternateContent xmlns:mc="http://schemas.openxmlformats.org/markup-compatibility/2006">
    <mc:Choice xmlns:p14="http://schemas.microsoft.com/office/powerpoint/2010/main" Requires="p14">
      <p:transition spd="slow" p14:dur="2750">
        <p14:honeycomb/>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GB" dirty="0"/>
          </a:p>
        </p:txBody>
      </p:sp>
      <p:sp>
        <p:nvSpPr>
          <p:cNvPr id="2" name="Title 1"/>
          <p:cNvSpPr>
            <a:spLocks noGrp="1"/>
          </p:cNvSpPr>
          <p:nvPr>
            <p:ph type="title"/>
          </p:nvPr>
        </p:nvSpPr>
        <p:spPr/>
        <p:txBody>
          <a:bodyPr/>
          <a:lstStyle/>
          <a:p>
            <a:endParaRPr lang="en-GB"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5976" y="4593"/>
            <a:ext cx="4777689" cy="4288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descr="http://www.bbc.co.uk/bitesize/ks3/history/images/007_bitesize_ks3_history_doomsday_land_516.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156" y="4077072"/>
            <a:ext cx="49149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9552876"/>
      </p:ext>
    </p:extLst>
  </p:cSld>
  <p:clrMapOvr>
    <a:masterClrMapping/>
  </p:clrMapOvr>
  <mc:AlternateContent xmlns:mc="http://schemas.openxmlformats.org/markup-compatibility/2006">
    <mc:Choice xmlns:p14="http://schemas.microsoft.com/office/powerpoint/2010/main" Requires="p14">
      <p:transition spd="slow" p14:dur="2750">
        <p14:honeycomb/>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a:t>In feudalism, </a:t>
            </a:r>
            <a:r>
              <a:rPr lang="en-GB" b="1" dirty="0"/>
              <a:t>the king owns all of the land</a:t>
            </a:r>
            <a:r>
              <a:rPr lang="en-GB" b="1" dirty="0" smtClean="0"/>
              <a:t>.</a:t>
            </a:r>
          </a:p>
          <a:p>
            <a:r>
              <a:rPr lang="en-GB" dirty="0" smtClean="0"/>
              <a:t>The </a:t>
            </a:r>
            <a:r>
              <a:rPr lang="en-GB" dirty="0"/>
              <a:t>king granted </a:t>
            </a:r>
            <a:r>
              <a:rPr lang="en-GB" dirty="0" smtClean="0"/>
              <a:t>land to barons/nobles and to knights/vassals. </a:t>
            </a:r>
          </a:p>
          <a:p>
            <a:pPr marL="0" indent="0">
              <a:buNone/>
            </a:pPr>
            <a:endParaRPr lang="en-GB" dirty="0"/>
          </a:p>
        </p:txBody>
      </p:sp>
      <p:sp>
        <p:nvSpPr>
          <p:cNvPr id="3" name="Title 2"/>
          <p:cNvSpPr>
            <a:spLocks noGrp="1"/>
          </p:cNvSpPr>
          <p:nvPr>
            <p:ph type="title"/>
          </p:nvPr>
        </p:nvSpPr>
        <p:spPr/>
        <p:txBody>
          <a:bodyPr/>
          <a:lstStyle/>
          <a:p>
            <a:r>
              <a:rPr lang="en-GB" b="1" dirty="0" smtClean="0">
                <a:effectLst>
                  <a:outerShdw blurRad="38100" dist="38100" dir="2700000" algn="tl">
                    <a:srgbClr val="000000">
                      <a:alpha val="43137"/>
                    </a:srgbClr>
                  </a:outerShdw>
                </a:effectLst>
                <a:latin typeface="Vivaldi" panose="03020602050506090804" pitchFamily="66" charset="0"/>
              </a:rPr>
              <a:t>King</a:t>
            </a:r>
            <a:endParaRPr lang="en-GB" b="1" dirty="0">
              <a:effectLst>
                <a:outerShdw blurRad="38100" dist="38100" dir="2700000" algn="tl">
                  <a:srgbClr val="000000">
                    <a:alpha val="43137"/>
                  </a:srgbClr>
                </a:outerShdw>
              </a:effectLst>
              <a:latin typeface="Vivaldi" panose="03020602050506090804" pitchFamily="66" charset="0"/>
            </a:endParaRPr>
          </a:p>
        </p:txBody>
      </p:sp>
    </p:spTree>
    <p:extLst>
      <p:ext uri="{BB962C8B-B14F-4D97-AF65-F5344CB8AC3E}">
        <p14:creationId xmlns:p14="http://schemas.microsoft.com/office/powerpoint/2010/main" val="2661690035"/>
      </p:ext>
    </p:extLst>
  </p:cSld>
  <p:clrMapOvr>
    <a:masterClrMapping/>
  </p:clrMapOvr>
  <mc:AlternateContent xmlns:mc="http://schemas.openxmlformats.org/markup-compatibility/2006">
    <mc:Choice xmlns:p14="http://schemas.microsoft.com/office/powerpoint/2010/main" Requires="p14">
      <p:transition spd="slow" p14:dur="2750">
        <p14:honeycomb/>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1800" dirty="0" smtClean="0"/>
              <a:t>They held </a:t>
            </a:r>
            <a:r>
              <a:rPr lang="en-US" sz="1800" dirty="0"/>
              <a:t>land directly from the Crown and were granted a legal jurisdiction over their territory, the </a:t>
            </a:r>
            <a:r>
              <a:rPr lang="en-US" sz="1800" dirty="0" smtClean="0"/>
              <a:t>barony. </a:t>
            </a:r>
          </a:p>
          <a:p>
            <a:r>
              <a:rPr lang="en-US" sz="1800" dirty="0" smtClean="0"/>
              <a:t>They </a:t>
            </a:r>
            <a:r>
              <a:rPr lang="en-US" sz="1800" dirty="0"/>
              <a:t>were known as the Lord of the Manor and were in complete control of this land. </a:t>
            </a:r>
            <a:endParaRPr lang="en-US" sz="1800" dirty="0" smtClean="0"/>
          </a:p>
          <a:p>
            <a:r>
              <a:rPr lang="en-US" sz="1800" dirty="0" smtClean="0"/>
              <a:t>They </a:t>
            </a:r>
            <a:r>
              <a:rPr lang="en-US" sz="1800" dirty="0"/>
              <a:t>established their own system of justice, minted their own money and set their own taxes. </a:t>
            </a:r>
          </a:p>
          <a:p>
            <a:r>
              <a:rPr lang="en-US" sz="1800" dirty="0" smtClean="0"/>
              <a:t>Barons </a:t>
            </a:r>
            <a:r>
              <a:rPr lang="en-US" sz="1800" dirty="0"/>
              <a:t>had to serve on the royal council, pay rent and provide the King with Knights for military service when he demanded it. </a:t>
            </a:r>
          </a:p>
          <a:p>
            <a:r>
              <a:rPr lang="en-US" sz="1800" dirty="0" smtClean="0"/>
              <a:t>The </a:t>
            </a:r>
            <a:r>
              <a:rPr lang="en-US" sz="1800" dirty="0"/>
              <a:t>Barons kept as much of their land as they wished for their own use, then divided the rest among their Knights. Barons were very </a:t>
            </a:r>
            <a:r>
              <a:rPr lang="en-US" sz="1800" dirty="0" smtClean="0"/>
              <a:t>rich.</a:t>
            </a:r>
            <a:endParaRPr lang="en-GB" sz="1800" dirty="0" smtClean="0"/>
          </a:p>
          <a:p>
            <a:r>
              <a:rPr lang="en-US" sz="1800" dirty="0" smtClean="0"/>
              <a:t>All </a:t>
            </a:r>
            <a:r>
              <a:rPr lang="en-US" sz="1800" dirty="0"/>
              <a:t>noblemen </a:t>
            </a:r>
            <a:r>
              <a:rPr lang="en-US" sz="1800" dirty="0" smtClean="0"/>
              <a:t>vowed </a:t>
            </a:r>
            <a:r>
              <a:rPr lang="en-US" sz="1800" dirty="0"/>
              <a:t>to serve their king. But there were many nobles who grew too powerful and out of their king's control. </a:t>
            </a:r>
            <a:endParaRPr lang="en-GB" sz="1800" dirty="0" smtClean="0"/>
          </a:p>
          <a:p>
            <a:r>
              <a:rPr lang="en-GB" sz="1800" dirty="0" smtClean="0"/>
              <a:t>One drawback to ­this system was that the­ nobles were very powerful because they controlled the armies. In fact, nobles often warred amongst themselves over territories.­</a:t>
            </a:r>
          </a:p>
        </p:txBody>
      </p:sp>
      <p:sp>
        <p:nvSpPr>
          <p:cNvPr id="3" name="Title 2"/>
          <p:cNvSpPr>
            <a:spLocks noGrp="1"/>
          </p:cNvSpPr>
          <p:nvPr>
            <p:ph type="title"/>
          </p:nvPr>
        </p:nvSpPr>
        <p:spPr/>
        <p:txBody>
          <a:bodyPr/>
          <a:lstStyle/>
          <a:p>
            <a:r>
              <a:rPr lang="en-GB" sz="6000" b="1" dirty="0" smtClean="0">
                <a:effectLst>
                  <a:outerShdw blurRad="38100" dist="38100" dir="2700000" algn="tl">
                    <a:srgbClr val="000000">
                      <a:alpha val="43137"/>
                    </a:srgbClr>
                  </a:outerShdw>
                </a:effectLst>
                <a:latin typeface="Vivaldi" panose="03020602050506090804" pitchFamily="66" charset="0"/>
              </a:rPr>
              <a:t>Barons</a:t>
            </a:r>
            <a:endParaRPr lang="en-GB" sz="6000" b="1" dirty="0">
              <a:effectLst>
                <a:outerShdw blurRad="38100" dist="38100" dir="2700000" algn="tl">
                  <a:srgbClr val="000000">
                    <a:alpha val="43137"/>
                  </a:srgbClr>
                </a:outerShdw>
              </a:effectLst>
              <a:latin typeface="Vivaldi" panose="03020602050506090804" pitchFamily="66" charset="0"/>
            </a:endParaRPr>
          </a:p>
        </p:txBody>
      </p:sp>
    </p:spTree>
    <p:extLst>
      <p:ext uri="{BB962C8B-B14F-4D97-AF65-F5344CB8AC3E}">
        <p14:creationId xmlns:p14="http://schemas.microsoft.com/office/powerpoint/2010/main" val="2553206174"/>
      </p:ext>
    </p:extLst>
  </p:cSld>
  <p:clrMapOvr>
    <a:masterClrMapping/>
  </p:clrMapOvr>
  <mc:AlternateContent xmlns:mc="http://schemas.openxmlformats.org/markup-compatibility/2006">
    <mc:Choice xmlns:p14="http://schemas.microsoft.com/office/powerpoint/2010/main" Requires="p14">
      <p:transition spd="slow" p14:dur="2750">
        <p14:honeycomb/>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2248347"/>
            <a:ext cx="7745505" cy="4609653"/>
          </a:xfrm>
        </p:spPr>
        <p:txBody>
          <a:bodyPr>
            <a:normAutofit fontScale="85000" lnSpcReduction="20000"/>
          </a:bodyPr>
          <a:lstStyle/>
          <a:p>
            <a:pPr marL="0" indent="0">
              <a:buNone/>
            </a:pPr>
            <a:r>
              <a:rPr lang="en-GB" sz="1700" dirty="0" smtClean="0"/>
              <a:t> </a:t>
            </a:r>
          </a:p>
          <a:p>
            <a:r>
              <a:rPr lang="en-GB" sz="2300" dirty="0" smtClean="0"/>
              <a:t>The </a:t>
            </a:r>
            <a:r>
              <a:rPr lang="en-GB" sz="2300" dirty="0"/>
              <a:t>king could also grant fiefs to vassals (knights) in exchange for military </a:t>
            </a:r>
            <a:r>
              <a:rPr lang="en-GB" sz="2300" dirty="0" smtClean="0"/>
              <a:t>service (Feudal Levy). </a:t>
            </a:r>
            <a:r>
              <a:rPr lang="en-GB" sz="2300" dirty="0"/>
              <a:t>Many knights were professional warriors who served in a</a:t>
            </a:r>
            <a:r>
              <a:rPr lang="en-GB" sz="2300" dirty="0" smtClean="0"/>
              <a:t> baron's </a:t>
            </a:r>
            <a:r>
              <a:rPr lang="en-GB" sz="2300" dirty="0"/>
              <a:t>army. In return, the </a:t>
            </a:r>
            <a:r>
              <a:rPr lang="en-GB" sz="2300" dirty="0" smtClean="0"/>
              <a:t>lord of the manor </a:t>
            </a:r>
            <a:r>
              <a:rPr lang="en-GB" sz="2300" dirty="0"/>
              <a:t>provided the knight with lodging</a:t>
            </a:r>
            <a:r>
              <a:rPr lang="en-GB" sz="2300" dirty="0" smtClean="0"/>
              <a:t>, food</a:t>
            </a:r>
            <a:r>
              <a:rPr lang="en-GB" sz="2300" dirty="0"/>
              <a:t>, </a:t>
            </a:r>
            <a:r>
              <a:rPr lang="en-GB" sz="2300" dirty="0" smtClean="0"/>
              <a:t>armour</a:t>
            </a:r>
            <a:r>
              <a:rPr lang="en-GB" sz="2300" dirty="0"/>
              <a:t>, weapons, horses and money. </a:t>
            </a:r>
            <a:endParaRPr lang="en-GB" sz="2300" dirty="0" smtClean="0"/>
          </a:p>
          <a:p>
            <a:r>
              <a:rPr lang="en-GB" sz="2300" dirty="0" smtClean="0"/>
              <a:t>Feudalism </a:t>
            </a:r>
            <a:r>
              <a:rPr lang="en-GB" sz="2300" dirty="0"/>
              <a:t>allowed large territories to be governed in the absence of a central government. Each </a:t>
            </a:r>
            <a:r>
              <a:rPr lang="en-GB" sz="2300" dirty="0" smtClean="0"/>
              <a:t>noble </a:t>
            </a:r>
            <a:r>
              <a:rPr lang="en-GB" sz="2300" dirty="0"/>
              <a:t>raised an army to defend his fief and to serve the king as needed. </a:t>
            </a:r>
            <a:endParaRPr lang="en-GB" sz="2300" dirty="0" smtClean="0"/>
          </a:p>
          <a:p>
            <a:r>
              <a:rPr lang="en-GB" sz="2300" dirty="0" smtClean="0"/>
              <a:t>Feudalism </a:t>
            </a:r>
            <a:r>
              <a:rPr lang="en-GB" sz="2300" dirty="0"/>
              <a:t>did offer a means for a person to advance himself within society through military service and knighthood. </a:t>
            </a:r>
            <a:r>
              <a:rPr lang="en-GB" sz="2300" dirty="0" smtClean="0"/>
              <a:t>Knighthood </a:t>
            </a:r>
            <a:r>
              <a:rPr lang="en-GB" sz="2300" dirty="0"/>
              <a:t>was not an inherited </a:t>
            </a:r>
            <a:r>
              <a:rPr lang="en-GB" sz="2300" dirty="0" smtClean="0"/>
              <a:t>position; </a:t>
            </a:r>
            <a:r>
              <a:rPr lang="en-GB" sz="2300" dirty="0"/>
              <a:t>it had to be earned. So, it was an appealing means for a younger son of a lord to advance </a:t>
            </a:r>
            <a:r>
              <a:rPr lang="en-GB" sz="2300" dirty="0" smtClean="0"/>
              <a:t>himself.</a:t>
            </a:r>
            <a:endParaRPr lang="en-GB" sz="2300" dirty="0"/>
          </a:p>
          <a:p>
            <a:r>
              <a:rPr lang="en-GB" sz="2300" dirty="0"/>
              <a:t>The path to knighthood started when a boy was very </a:t>
            </a:r>
            <a:r>
              <a:rPr lang="en-GB" sz="2300" dirty="0" smtClean="0"/>
              <a:t>young. </a:t>
            </a:r>
            <a:r>
              <a:rPr lang="en-GB" sz="2300" dirty="0"/>
              <a:t>O</a:t>
            </a:r>
            <a:r>
              <a:rPr lang="en-GB" sz="2300" dirty="0" smtClean="0"/>
              <a:t>fficial </a:t>
            </a:r>
            <a:r>
              <a:rPr lang="en-GB" sz="2300" dirty="0"/>
              <a:t>training usually began around age </a:t>
            </a:r>
            <a:r>
              <a:rPr lang="en-GB" sz="2300" dirty="0" smtClean="0"/>
              <a:t>7.­</a:t>
            </a:r>
            <a:endParaRPr lang="en-GB" sz="2300" dirty="0"/>
          </a:p>
          <a:p>
            <a:endParaRPr lang="en-GB" sz="3600" dirty="0">
              <a:effectLst>
                <a:outerShdw blurRad="38100" dist="38100" dir="2700000" algn="tl">
                  <a:srgbClr val="000000">
                    <a:alpha val="43137"/>
                  </a:srgbClr>
                </a:outerShdw>
              </a:effectLst>
            </a:endParaRPr>
          </a:p>
        </p:txBody>
      </p:sp>
      <p:sp>
        <p:nvSpPr>
          <p:cNvPr id="2" name="Title 1"/>
          <p:cNvSpPr>
            <a:spLocks noGrp="1"/>
          </p:cNvSpPr>
          <p:nvPr>
            <p:ph type="title"/>
          </p:nvPr>
        </p:nvSpPr>
        <p:spPr>
          <a:xfrm>
            <a:off x="-324544" y="1150614"/>
            <a:ext cx="7756263" cy="1054250"/>
          </a:xfrm>
        </p:spPr>
        <p:txBody>
          <a:bodyPr/>
          <a:lstStyle/>
          <a:p>
            <a:r>
              <a:rPr lang="en-GB" sz="6000" b="1" dirty="0" smtClean="0">
                <a:effectLst>
                  <a:outerShdw blurRad="38100" dist="38100" dir="2700000" algn="tl">
                    <a:srgbClr val="000000">
                      <a:alpha val="43137"/>
                    </a:srgbClr>
                  </a:outerShdw>
                </a:effectLst>
                <a:latin typeface="Vivaldi" panose="03020602050506090804" pitchFamily="66" charset="0"/>
              </a:rPr>
              <a:t>Knights</a:t>
            </a:r>
            <a:r>
              <a:rPr lang="en-GB" sz="8000" b="1" dirty="0">
                <a:effectLst>
                  <a:outerShdw blurRad="38100" dist="38100" dir="2700000" algn="tl">
                    <a:srgbClr val="000000">
                      <a:alpha val="43137"/>
                    </a:srgbClr>
                  </a:outerShdw>
                </a:effectLst>
                <a:latin typeface="Vivaldi" panose="03020602050506090804" pitchFamily="66" charset="0"/>
              </a:rPr>
              <a:t/>
            </a:r>
            <a:br>
              <a:rPr lang="en-GB" sz="8000" b="1" dirty="0">
                <a:effectLst>
                  <a:outerShdw blurRad="38100" dist="38100" dir="2700000" algn="tl">
                    <a:srgbClr val="000000">
                      <a:alpha val="43137"/>
                    </a:srgbClr>
                  </a:outerShdw>
                </a:effectLst>
                <a:latin typeface="Vivaldi" panose="03020602050506090804" pitchFamily="66" charset="0"/>
              </a:rPr>
            </a:br>
            <a:endParaRPr lang="en-GB" sz="8000" dirty="0">
              <a:effectLst>
                <a:outerShdw blurRad="38100" dist="38100" dir="2700000" algn="tl">
                  <a:srgbClr val="000000">
                    <a:alpha val="43137"/>
                  </a:srgbClr>
                </a:outerShdw>
              </a:effectLst>
              <a:latin typeface="Vivaldi" panose="03020602050506090804" pitchFamily="66" charset="0"/>
            </a:endParaRPr>
          </a:p>
        </p:txBody>
      </p:sp>
      <p:pic>
        <p:nvPicPr>
          <p:cNvPr id="2050" name="Picture 2" descr="https://encrypted-tbn3.gstatic.com/images?q=tbn:ANd9GcQgFl6zUQFDnzR4SwCnWbWznPuEfVQzvqpe1cOdMGfaQY50tDC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72008"/>
            <a:ext cx="1868017" cy="1844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9232728"/>
      </p:ext>
    </p:extLst>
  </p:cSld>
  <p:clrMapOvr>
    <a:masterClrMapping/>
  </p:clrMapOvr>
  <mc:AlternateContent xmlns:mc="http://schemas.openxmlformats.org/markup-compatibility/2006">
    <mc:Choice xmlns:p14="http://schemas.microsoft.com/office/powerpoint/2010/main" Requires="p14">
      <p:transition spd="slow" p14:dur="2750">
        <p14:honeycomb/>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060973"/>
          </a:xfrm>
        </p:spPr>
        <p:txBody>
          <a:bodyPr>
            <a:normAutofit fontScale="92500" lnSpcReduction="10000"/>
          </a:bodyPr>
          <a:lstStyle/>
          <a:p>
            <a:pPr algn="ctr"/>
            <a:endParaRPr lang="en-GB" i="1" dirty="0" smtClean="0"/>
          </a:p>
          <a:p>
            <a:pPr algn="ctr"/>
            <a:endParaRPr lang="en-GB" i="1" dirty="0"/>
          </a:p>
          <a:p>
            <a:pPr algn="ctr"/>
            <a:endParaRPr lang="en-GB" i="1" dirty="0" smtClean="0"/>
          </a:p>
          <a:p>
            <a:pPr algn="ctr"/>
            <a:endParaRPr lang="en-GB" i="1" dirty="0"/>
          </a:p>
          <a:p>
            <a:pPr algn="ctr"/>
            <a:endParaRPr lang="en-GB" i="1" dirty="0" smtClean="0"/>
          </a:p>
          <a:p>
            <a:pPr algn="ctr"/>
            <a:endParaRPr lang="en-GB" i="1" dirty="0" smtClean="0"/>
          </a:p>
          <a:p>
            <a:pPr algn="ctr"/>
            <a:r>
              <a:rPr lang="en-GB" i="1" dirty="0" smtClean="0"/>
              <a:t>Harold </a:t>
            </a:r>
            <a:r>
              <a:rPr lang="en-GB" i="1" dirty="0" err="1" smtClean="0"/>
              <a:t>Sacramentum</a:t>
            </a:r>
            <a:r>
              <a:rPr lang="en-GB" i="1" dirty="0" smtClean="0"/>
              <a:t> </a:t>
            </a:r>
            <a:r>
              <a:rPr lang="en-GB" i="1" dirty="0" err="1" smtClean="0"/>
              <a:t>Fecit</a:t>
            </a:r>
            <a:r>
              <a:rPr lang="en-GB" i="1" dirty="0" smtClean="0"/>
              <a:t> </a:t>
            </a:r>
            <a:r>
              <a:rPr lang="en-GB" i="1" dirty="0" err="1" smtClean="0"/>
              <a:t>Willelmo</a:t>
            </a:r>
            <a:r>
              <a:rPr lang="en-GB" i="1" dirty="0" smtClean="0"/>
              <a:t> </a:t>
            </a:r>
            <a:r>
              <a:rPr lang="en-GB" i="1" dirty="0" err="1" smtClean="0"/>
              <a:t>Duci</a:t>
            </a:r>
            <a:r>
              <a:rPr lang="en-GB" dirty="0" smtClean="0"/>
              <a:t/>
            </a:r>
            <a:br>
              <a:rPr lang="en-GB" dirty="0" smtClean="0"/>
            </a:br>
            <a:r>
              <a:rPr lang="en-GB" dirty="0" smtClean="0"/>
              <a:t>(Harold makes an oath to Duke William)</a:t>
            </a:r>
            <a:br>
              <a:rPr lang="en-GB" dirty="0" smtClean="0"/>
            </a:br>
            <a:r>
              <a:rPr lang="en-GB" dirty="0" smtClean="0"/>
              <a:t>King Harold becomes the vassal</a:t>
            </a:r>
            <a:br>
              <a:rPr lang="en-GB" dirty="0" smtClean="0"/>
            </a:br>
            <a:r>
              <a:rPr lang="en-GB" dirty="0" smtClean="0"/>
              <a:t>of Duke William of Normandy</a:t>
            </a:r>
            <a:br>
              <a:rPr lang="en-GB" dirty="0" smtClean="0"/>
            </a:br>
            <a:r>
              <a:rPr lang="en-GB" dirty="0" smtClean="0"/>
              <a:t>(Bayeux Tapestry)</a:t>
            </a:r>
            <a:endParaRPr lang="en-GB" dirty="0"/>
          </a:p>
        </p:txBody>
      </p:sp>
      <p:sp>
        <p:nvSpPr>
          <p:cNvPr id="3" name="Title 2"/>
          <p:cNvSpPr>
            <a:spLocks noGrp="1"/>
          </p:cNvSpPr>
          <p:nvPr>
            <p:ph type="title"/>
          </p:nvPr>
        </p:nvSpPr>
        <p:spPr/>
        <p:txBody>
          <a:bodyPr/>
          <a:lstStyle/>
          <a:p>
            <a:endParaRPr lang="en-GB" dirty="0"/>
          </a:p>
        </p:txBody>
      </p:sp>
      <p:pic>
        <p:nvPicPr>
          <p:cNvPr id="3074" name="Picture 2" descr="Harold Sacramentum Fecit Willelmo Duc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6" y="2132856"/>
            <a:ext cx="3359679" cy="22098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4430829"/>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349005"/>
          </a:xfrm>
        </p:spPr>
        <p:txBody>
          <a:bodyPr>
            <a:noAutofit/>
          </a:bodyPr>
          <a:lstStyle/>
          <a:p>
            <a:r>
              <a:rPr lang="en-US" sz="2200" dirty="0"/>
              <a:t>During the Middle Ages peasants did not belong to themselves. Everything they owned, their food, homes, and animals all belonged to the lord of the manor. </a:t>
            </a:r>
            <a:endParaRPr lang="en-US" sz="2200" dirty="0" smtClean="0"/>
          </a:p>
          <a:p>
            <a:r>
              <a:rPr lang="en-US" sz="2200" dirty="0" smtClean="0"/>
              <a:t>Known </a:t>
            </a:r>
            <a:r>
              <a:rPr lang="en-US" sz="2200" dirty="0"/>
              <a:t>as serfs, peasants were required to work for their lord and in return were allowed to farm their own piece of land. </a:t>
            </a:r>
            <a:endParaRPr lang="en-US" sz="2200" dirty="0" smtClean="0"/>
          </a:p>
          <a:p>
            <a:r>
              <a:rPr lang="en-US" sz="2200" dirty="0" smtClean="0"/>
              <a:t>Many </a:t>
            </a:r>
            <a:r>
              <a:rPr lang="en-US" sz="2200" dirty="0"/>
              <a:t>struggled to produce enough food to feed the families, much less fulfill the duties required of them from their lord. The peasants were not free to leave the manor and were required to ask for permission. </a:t>
            </a:r>
            <a:endParaRPr lang="en-US" sz="2200" dirty="0" smtClean="0"/>
          </a:p>
          <a:p>
            <a:r>
              <a:rPr lang="en-US" sz="2200" dirty="0" smtClean="0"/>
              <a:t>To </a:t>
            </a:r>
            <a:r>
              <a:rPr lang="en-US" sz="2200" dirty="0"/>
              <a:t>gain freedom a peasant had to save money for his own land or marry a free person.</a:t>
            </a:r>
            <a:endParaRPr lang="en-GB" sz="2200" dirty="0"/>
          </a:p>
        </p:txBody>
      </p:sp>
      <p:sp>
        <p:nvSpPr>
          <p:cNvPr id="3" name="Title 2"/>
          <p:cNvSpPr>
            <a:spLocks noGrp="1"/>
          </p:cNvSpPr>
          <p:nvPr>
            <p:ph type="title"/>
          </p:nvPr>
        </p:nvSpPr>
        <p:spPr>
          <a:xfrm>
            <a:off x="-1168039" y="548680"/>
            <a:ext cx="7756263" cy="1054250"/>
          </a:xfrm>
        </p:spPr>
        <p:txBody>
          <a:bodyPr/>
          <a:lstStyle/>
          <a:p>
            <a:r>
              <a:rPr lang="en-GB" b="1" dirty="0" smtClean="0">
                <a:effectLst>
                  <a:outerShdw blurRad="38100" dist="38100" dir="2700000" algn="tl">
                    <a:srgbClr val="000000">
                      <a:alpha val="43137"/>
                    </a:srgbClr>
                  </a:outerShdw>
                </a:effectLst>
                <a:latin typeface="Vivaldi" panose="03020602050506090804" pitchFamily="66" charset="0"/>
              </a:rPr>
              <a:t>Peasants</a:t>
            </a:r>
            <a:endParaRPr lang="en-GB" b="1" dirty="0">
              <a:effectLst>
                <a:outerShdw blurRad="38100" dist="38100" dir="2700000" algn="tl">
                  <a:srgbClr val="000000">
                    <a:alpha val="43137"/>
                  </a:srgbClr>
                </a:outerShdw>
              </a:effectLst>
              <a:latin typeface="Vivaldi" panose="03020602050506090804" pitchFamily="66" charset="0"/>
            </a:endParaRPr>
          </a:p>
        </p:txBody>
      </p:sp>
      <p:pic>
        <p:nvPicPr>
          <p:cNvPr id="1026" name="Picture 2" descr="https://encrypted-tbn3.gstatic.com/images?q=tbn:ANd9GcTxtw51S8xq2GhmV1Yqa1V9tQlVyzvimpUHIAdqIsFk4Emx-ehuM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88902"/>
            <a:ext cx="3179440" cy="1619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8512290"/>
      </p:ext>
    </p:extLst>
  </p:cSld>
  <p:clrMapOvr>
    <a:masterClrMapping/>
  </p:clrMapOvr>
  <mc:AlternateContent xmlns:mc="http://schemas.openxmlformats.org/markup-compatibility/2006">
    <mc:Choice xmlns:p14="http://schemas.microsoft.com/office/powerpoint/2010/main" Requires="p14">
      <p:transition spd="slow" p14:dur="2750">
        <p14:honeycomb/>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217</TotalTime>
  <Words>672</Words>
  <Application>Microsoft Office PowerPoint</Application>
  <PresentationFormat>On-screen Show (4:3)</PresentationFormat>
  <Paragraphs>82</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Hardcover</vt:lpstr>
      <vt:lpstr>The Feudal System</vt:lpstr>
      <vt:lpstr>The Feudal System and Society</vt:lpstr>
      <vt:lpstr>Origins and Existence</vt:lpstr>
      <vt:lpstr>PowerPoint Presentation</vt:lpstr>
      <vt:lpstr>King</vt:lpstr>
      <vt:lpstr>Barons</vt:lpstr>
      <vt:lpstr>Knights </vt:lpstr>
      <vt:lpstr>PowerPoint Presentation</vt:lpstr>
      <vt:lpstr>Peasants</vt:lpstr>
      <vt:lpstr>Was it consistent across the country or did some places have a less structured approach? </vt:lpstr>
      <vt:lpstr>How did it help William gain and maintain control of England? </vt:lpstr>
      <vt:lpstr>PowerPoint Presentation</vt:lpstr>
      <vt:lpstr>Anglo-Saxon System</vt:lpstr>
      <vt:lpstr>How much change or continuity can be seen pre and post 1066? </vt:lpstr>
    </vt:vector>
  </TitlesOfParts>
  <Company>SGS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Feudal System</dc:title>
  <dc:creator>a-mccrindle</dc:creator>
  <cp:lastModifiedBy>Valued Acer Customer</cp:lastModifiedBy>
  <cp:revision>23</cp:revision>
  <dcterms:created xsi:type="dcterms:W3CDTF">2013-10-18T09:24:23Z</dcterms:created>
  <dcterms:modified xsi:type="dcterms:W3CDTF">2013-11-01T10:34:44Z</dcterms:modified>
</cp:coreProperties>
</file>